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15.xml" ContentType="application/vnd.openxmlformats-officedocument.presentationml.slideLayout+xml"/>
  <Default Extension="xls" ContentType="application/vnd.ms-exce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Override1.xml" ContentType="application/vnd.openxmlformats-officedocument.themeOverr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charts/chart8.xml" ContentType="application/vnd.openxmlformats-officedocument.drawingml.chart+xml"/>
  <Override PartName="/ppt/charts/chart9.xml" ContentType="application/vnd.openxmlformats-officedocument.drawingml.chart+xml"/>
  <Override PartName="/ppt/slideLayouts/slideLayout10.xml" ContentType="application/vnd.openxmlformats-officedocument.presentationml.slideLayout+xml"/>
  <Default Extension="vml" ContentType="application/vnd.openxmlformats-officedocument.vmlDrawing"/>
  <Override PartName="/ppt/charts/chart6.xml" ContentType="application/vnd.openxmlformats-officedocument.drawingml.chart+xml"/>
  <Override PartName="/ppt/charts/chart7.xml" ContentType="application/vnd.openxmlformats-officedocument.drawingml.chart+xml"/>
  <Override PartName="/ppt/charts/chart10.xml" ContentType="application/vnd.openxmlformats-officedocument.drawingml.chart+xml"/>
  <Default Extension="xlsx" ContentType="application/vnd.openxmlformats-officedocument.spreadsheetml.sheet"/>
  <Override PartName="/ppt/charts/chart3.xml" ContentType="application/vnd.openxmlformats-officedocument.drawingml.chart+xml"/>
  <Override PartName="/ppt/charts/chart4.xml" ContentType="application/vnd.openxmlformats-officedocument.drawingml.chart+xml"/>
  <Override PartName="/ppt/charts/chart5.xml" ContentType="application/vnd.openxmlformats-officedocument.drawingml.chart+xml"/>
  <Override PartName="/ppt/notesSlides/notesSlide6.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ppt/charts/chart2.xml" ContentType="application/vnd.openxmlformats-officedocument.drawingml.char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Default Extension="bin" ContentType="application/vnd.openxmlformats-officedocument.oleObject"/>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rawings/drawing1.xml" ContentType="application/vnd.openxmlformats-officedocument.drawingml.chartshapes+xml"/>
  <Override PartName="/ppt/slides/slide1.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3"/>
  </p:notesMasterIdLst>
  <p:sldIdLst>
    <p:sldId id="326" r:id="rId2"/>
    <p:sldId id="327" r:id="rId3"/>
    <p:sldId id="317" r:id="rId4"/>
    <p:sldId id="316" r:id="rId5"/>
    <p:sldId id="321" r:id="rId6"/>
    <p:sldId id="318" r:id="rId7"/>
    <p:sldId id="319" r:id="rId8"/>
    <p:sldId id="324" r:id="rId9"/>
    <p:sldId id="325" r:id="rId10"/>
    <p:sldId id="322" r:id="rId11"/>
    <p:sldId id="284" r:id="rId12"/>
  </p:sldIdLst>
  <p:sldSz cx="9144000" cy="6858000" type="screen4x3"/>
  <p:notesSz cx="6934200" cy="92329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a:srgbClr val="5F5F5F"/>
    <a:srgbClr val="F8F8F8"/>
    <a:srgbClr val="F434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544" autoAdjust="0"/>
    <p:restoredTop sz="94700" autoAdjust="0"/>
  </p:normalViewPr>
  <p:slideViewPr>
    <p:cSldViewPr snapToGrid="0" showGuides="1">
      <p:cViewPr>
        <p:scale>
          <a:sx n="125" d="100"/>
          <a:sy n="125" d="100"/>
        </p:scale>
        <p:origin x="-1134" y="-78"/>
      </p:cViewPr>
      <p:guideLst>
        <p:guide orient="horz" pos="211"/>
        <p:guide pos="2880"/>
      </p:guideLst>
    </p:cSldViewPr>
  </p:slideViewPr>
  <p:outlineViewPr>
    <p:cViewPr>
      <p:scale>
        <a:sx n="33" d="100"/>
        <a:sy n="33" d="100"/>
      </p:scale>
      <p:origin x="0" y="522"/>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varScale="1">
        <p:scale>
          <a:sx n="97" d="100"/>
          <a:sy n="97" d="100"/>
        </p:scale>
        <p:origin x="-3468" y="-90"/>
      </p:cViewPr>
      <p:guideLst>
        <p:guide orient="horz" pos="2908"/>
        <p:guide pos="2184"/>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charts/_rels/chart1.xml.rels><?xml version="1.0" encoding="UTF-8" standalone="yes"?>
<Relationships xmlns="http://schemas.openxmlformats.org/package/2006/relationships"><Relationship Id="rId2" Type="http://schemas.openxmlformats.org/officeDocument/2006/relationships/oleObject" Target="Chart%20in%20Microsoft%20Office%20PowerPoint" TargetMode="External"/><Relationship Id="rId1" Type="http://schemas.openxmlformats.org/officeDocument/2006/relationships/themeOverride" Target="../theme/themeOverride1.xml"/></Relationships>
</file>

<file path=ppt/charts/_rels/chart10.xml.rels><?xml version="1.0" encoding="UTF-8" standalone="yes"?>
<Relationships xmlns="http://schemas.openxmlformats.org/package/2006/relationships"><Relationship Id="rId1" Type="http://schemas.openxmlformats.org/officeDocument/2006/relationships/package" Target="../embeddings/Microsoft_Office_Excel_Worksheet9.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Office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Office_Excel_Worksheet2.xlsx"/></Relationships>
</file>

<file path=ppt/charts/_rels/chart4.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package" Target="../embeddings/Microsoft_Office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Office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Office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Office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Office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Office_Excel_Worksheet8.xlsx"/></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en-US"/>
  <c:clrMapOvr bg1="dk2" tx1="lt1" bg2="dk1" tx2="lt2" accent1="accent1" accent2="accent2" accent3="accent3" accent4="accent4" accent5="accent5" accent6="accent6" hlink="hlink" folHlink="folHlink"/>
  <c:chart>
    <c:plotArea>
      <c:layout>
        <c:manualLayout>
          <c:layoutTarget val="inner"/>
          <c:xMode val="edge"/>
          <c:yMode val="edge"/>
          <c:x val="4.2302379125096427E-2"/>
          <c:y val="6.190917202347225E-2"/>
          <c:w val="0.88187568732679877"/>
          <c:h val="0.81585145529265413"/>
        </c:manualLayout>
      </c:layout>
      <c:barChart>
        <c:barDir val="col"/>
        <c:grouping val="stacked"/>
        <c:ser>
          <c:idx val="0"/>
          <c:order val="0"/>
          <c:tx>
            <c:strRef>
              <c:f>'[Chart in Microsoft Office PowerPoint]Sheet1'!$B$8</c:f>
              <c:strCache>
                <c:ptCount val="1"/>
                <c:pt idx="0">
                  <c:v>Liquids</c:v>
                </c:pt>
              </c:strCache>
            </c:strRef>
          </c:tx>
          <c:spPr>
            <a:solidFill>
              <a:schemeClr val="bg1">
                <a:lumMod val="50000"/>
              </a:schemeClr>
            </a:solidFill>
            <a:ln w="19050">
              <a:solidFill>
                <a:srgbClr val="FFFFFF"/>
              </a:solidFill>
            </a:ln>
          </c:spPr>
          <c:val>
            <c:numRef>
              <c:f>'[Chart in Microsoft Office PowerPoint]Sheet1'!$B$9:$B$10</c:f>
              <c:numCache>
                <c:formatCode>#,##0.0</c:formatCode>
                <c:ptCount val="2"/>
                <c:pt idx="0">
                  <c:v>41.2</c:v>
                </c:pt>
                <c:pt idx="1">
                  <c:v>58.2</c:v>
                </c:pt>
              </c:numCache>
            </c:numRef>
          </c:val>
        </c:ser>
        <c:ser>
          <c:idx val="1"/>
          <c:order val="1"/>
          <c:tx>
            <c:strRef>
              <c:f>'[Chart in Microsoft Office PowerPoint]Sheet1'!$C$8</c:f>
              <c:strCache>
                <c:ptCount val="1"/>
                <c:pt idx="0">
                  <c:v>Gas</c:v>
                </c:pt>
              </c:strCache>
            </c:strRef>
          </c:tx>
          <c:spPr>
            <a:solidFill>
              <a:schemeClr val="tx2"/>
            </a:solidFill>
            <a:ln w="19050">
              <a:solidFill>
                <a:srgbClr val="FFFFFF"/>
              </a:solidFill>
            </a:ln>
          </c:spPr>
          <c:val>
            <c:numRef>
              <c:f>'[Chart in Microsoft Office PowerPoint]Sheet1'!$C$9:$C$10</c:f>
              <c:numCache>
                <c:formatCode>#,##0.0</c:formatCode>
                <c:ptCount val="2"/>
                <c:pt idx="0">
                  <c:v>30.9</c:v>
                </c:pt>
                <c:pt idx="1">
                  <c:v>45.6</c:v>
                </c:pt>
              </c:numCache>
            </c:numRef>
          </c:val>
        </c:ser>
        <c:ser>
          <c:idx val="2"/>
          <c:order val="2"/>
          <c:tx>
            <c:strRef>
              <c:f>'[Chart in Microsoft Office PowerPoint]Sheet1'!$D$8</c:f>
              <c:strCache>
                <c:ptCount val="1"/>
                <c:pt idx="0">
                  <c:v>Coal</c:v>
                </c:pt>
              </c:strCache>
            </c:strRef>
          </c:tx>
          <c:spPr>
            <a:solidFill>
              <a:schemeClr val="tx1">
                <a:lumMod val="50000"/>
              </a:schemeClr>
            </a:solidFill>
            <a:ln w="19050">
              <a:solidFill>
                <a:srgbClr val="FFFFFF"/>
              </a:solidFill>
            </a:ln>
          </c:spPr>
          <c:val>
            <c:numRef>
              <c:f>'[Chart in Microsoft Office PowerPoint]Sheet1'!$D$9:$D$10</c:f>
              <c:numCache>
                <c:formatCode>#,##0.0</c:formatCode>
                <c:ptCount val="2"/>
                <c:pt idx="0">
                  <c:v>46.7</c:v>
                </c:pt>
                <c:pt idx="1">
                  <c:v>69.8</c:v>
                </c:pt>
              </c:numCache>
            </c:numRef>
          </c:val>
        </c:ser>
        <c:ser>
          <c:idx val="3"/>
          <c:order val="3"/>
          <c:tx>
            <c:strRef>
              <c:f>'[Chart in Microsoft Office PowerPoint]Sheet1'!$E$8</c:f>
              <c:strCache>
                <c:ptCount val="1"/>
                <c:pt idx="0">
                  <c:v>Nuclear</c:v>
                </c:pt>
              </c:strCache>
            </c:strRef>
          </c:tx>
          <c:spPr>
            <a:solidFill>
              <a:srgbClr val="C00000"/>
            </a:solidFill>
            <a:ln w="19050">
              <a:solidFill>
                <a:srgbClr val="FFFFFF"/>
              </a:solidFill>
            </a:ln>
          </c:spPr>
          <c:val>
            <c:numRef>
              <c:f>'[Chart in Microsoft Office PowerPoint]Sheet1'!$E$9:$E$10</c:f>
              <c:numCache>
                <c:formatCode>#,##0.0</c:formatCode>
                <c:ptCount val="2"/>
                <c:pt idx="0">
                  <c:v>2.5</c:v>
                </c:pt>
                <c:pt idx="1">
                  <c:v>6.6</c:v>
                </c:pt>
              </c:numCache>
            </c:numRef>
          </c:val>
        </c:ser>
        <c:ser>
          <c:idx val="4"/>
          <c:order val="4"/>
          <c:tx>
            <c:strRef>
              <c:f>'[Chart in Microsoft Office PowerPoint]Sheet1'!$F$8</c:f>
              <c:strCache>
                <c:ptCount val="1"/>
                <c:pt idx="0">
                  <c:v>Renewables</c:v>
                </c:pt>
              </c:strCache>
            </c:strRef>
          </c:tx>
          <c:spPr>
            <a:solidFill>
              <a:srgbClr val="6EA20A"/>
            </a:solidFill>
            <a:ln w="19050">
              <a:solidFill>
                <a:srgbClr val="FFFFFF"/>
              </a:solidFill>
            </a:ln>
          </c:spPr>
          <c:val>
            <c:numRef>
              <c:f>'[Chart in Microsoft Office PowerPoint]Sheet1'!$F$9:$F$10</c:f>
              <c:numCache>
                <c:formatCode>#,##0.0</c:formatCode>
                <c:ptCount val="2"/>
                <c:pt idx="0">
                  <c:v>11.6</c:v>
                </c:pt>
                <c:pt idx="1">
                  <c:v>19.899999999999999</c:v>
                </c:pt>
              </c:numCache>
            </c:numRef>
          </c:val>
        </c:ser>
        <c:gapWidth val="27"/>
        <c:overlap val="100"/>
        <c:axId val="50716032"/>
        <c:axId val="51036928"/>
      </c:barChart>
      <c:catAx>
        <c:axId val="50716032"/>
        <c:scaling>
          <c:orientation val="minMax"/>
        </c:scaling>
        <c:delete val="1"/>
        <c:axPos val="b"/>
        <c:majorTickMark val="none"/>
        <c:tickLblPos val="none"/>
        <c:crossAx val="51036928"/>
        <c:crosses val="autoZero"/>
        <c:auto val="1"/>
        <c:lblAlgn val="ctr"/>
        <c:lblOffset val="100"/>
      </c:catAx>
      <c:valAx>
        <c:axId val="51036928"/>
        <c:scaling>
          <c:orientation val="minMax"/>
        </c:scaling>
        <c:delete val="1"/>
        <c:axPos val="l"/>
        <c:numFmt formatCode="General" sourceLinked="0"/>
        <c:tickLblPos val="none"/>
        <c:crossAx val="50716032"/>
        <c:crosses val="autoZero"/>
        <c:crossBetween val="between"/>
      </c:valAx>
    </c:plotArea>
    <c:plotVisOnly val="1"/>
  </c:chart>
  <c:externalData r:id="rId2"/>
</c:chartSpace>
</file>

<file path=ppt/charts/chart10.xml><?xml version="1.0" encoding="utf-8"?>
<c:chartSpace xmlns:c="http://schemas.openxmlformats.org/drawingml/2006/chart" xmlns:a="http://schemas.openxmlformats.org/drawingml/2006/main" xmlns:r="http://schemas.openxmlformats.org/officeDocument/2006/relationships">
  <c:date1904 val="1"/>
  <c:lang val="en-US"/>
  <c:chart>
    <c:plotArea>
      <c:layout>
        <c:manualLayout>
          <c:layoutTarget val="inner"/>
          <c:xMode val="edge"/>
          <c:yMode val="edge"/>
          <c:x val="0.202866666666667"/>
          <c:y val="4.8620324876010604E-2"/>
          <c:w val="0.79713333333333403"/>
          <c:h val="0.85103560037989356"/>
        </c:manualLayout>
      </c:layout>
      <c:barChart>
        <c:barDir val="col"/>
        <c:grouping val="stacked"/>
        <c:ser>
          <c:idx val="0"/>
          <c:order val="0"/>
          <c:tx>
            <c:strRef>
              <c:f>Sheet1!$B$1</c:f>
              <c:strCache>
                <c:ptCount val="1"/>
                <c:pt idx="0">
                  <c:v>Conventional</c:v>
                </c:pt>
              </c:strCache>
            </c:strRef>
          </c:tx>
          <c:spPr>
            <a:solidFill>
              <a:schemeClr val="bg1">
                <a:lumMod val="75000"/>
              </a:schemeClr>
            </a:solidFill>
            <a:ln>
              <a:solidFill>
                <a:srgbClr val="FFFFFF"/>
              </a:solidFill>
            </a:ln>
            <a:effectLst>
              <a:outerShdw blurRad="50800" dist="38100" dir="2700000" algn="tl" rotWithShape="0">
                <a:prstClr val="black">
                  <a:alpha val="40000"/>
                </a:prstClr>
              </a:outerShdw>
            </a:effectLst>
          </c:spPr>
          <c:cat>
            <c:strRef>
              <c:f>Sheet1!$A$2:$A$3</c:f>
              <c:strCache>
                <c:ptCount val="2"/>
                <c:pt idx="0">
                  <c:v>Recoverable Conventional Resources</c:v>
                </c:pt>
                <c:pt idx="1">
                  <c:v>Unconventional </c:v>
                </c:pt>
              </c:strCache>
            </c:strRef>
          </c:cat>
          <c:val>
            <c:numRef>
              <c:f>Sheet1!$B$2:$B$3</c:f>
              <c:numCache>
                <c:formatCode>General</c:formatCode>
                <c:ptCount val="2"/>
                <c:pt idx="0">
                  <c:v>2428.64</c:v>
                </c:pt>
              </c:numCache>
            </c:numRef>
          </c:val>
        </c:ser>
        <c:ser>
          <c:idx val="1"/>
          <c:order val="1"/>
          <c:tx>
            <c:strRef>
              <c:f>Sheet1!$C$1</c:f>
              <c:strCache>
                <c:ptCount val="1"/>
                <c:pt idx="0">
                  <c:v>Shale Gas</c:v>
                </c:pt>
              </c:strCache>
            </c:strRef>
          </c:tx>
          <c:spPr>
            <a:solidFill>
              <a:schemeClr val="bg1">
                <a:lumMod val="60000"/>
                <a:lumOff val="40000"/>
              </a:schemeClr>
            </a:solidFill>
            <a:ln>
              <a:solidFill>
                <a:schemeClr val="tx1"/>
              </a:solidFill>
            </a:ln>
            <a:effectLst>
              <a:outerShdw blurRad="50800" dist="38100" dir="2700000" algn="tl" rotWithShape="0">
                <a:prstClr val="black">
                  <a:alpha val="40000"/>
                </a:prstClr>
              </a:outerShdw>
            </a:effectLst>
          </c:spPr>
          <c:cat>
            <c:strRef>
              <c:f>Sheet1!$A$2:$A$3</c:f>
              <c:strCache>
                <c:ptCount val="2"/>
                <c:pt idx="0">
                  <c:v>Recoverable Conventional Resources</c:v>
                </c:pt>
                <c:pt idx="1">
                  <c:v>Unconventional </c:v>
                </c:pt>
              </c:strCache>
            </c:strRef>
          </c:cat>
          <c:val>
            <c:numRef>
              <c:f>Sheet1!$C$2:$C$3</c:f>
              <c:numCache>
                <c:formatCode>General</c:formatCode>
                <c:ptCount val="2"/>
                <c:pt idx="1">
                  <c:v>3847.7</c:v>
                </c:pt>
              </c:numCache>
            </c:numRef>
          </c:val>
        </c:ser>
        <c:ser>
          <c:idx val="2"/>
          <c:order val="2"/>
          <c:tx>
            <c:strRef>
              <c:f>Sheet1!$D$1</c:f>
              <c:strCache>
                <c:ptCount val="1"/>
                <c:pt idx="0">
                  <c:v>CBM</c:v>
                </c:pt>
              </c:strCache>
            </c:strRef>
          </c:tx>
          <c:spPr>
            <a:solidFill>
              <a:schemeClr val="bg2">
                <a:lumMod val="50000"/>
              </a:schemeClr>
            </a:solidFill>
            <a:ln>
              <a:solidFill>
                <a:srgbClr val="FFFFFF"/>
              </a:solidFill>
            </a:ln>
          </c:spPr>
          <c:cat>
            <c:strRef>
              <c:f>Sheet1!$A$2:$A$3</c:f>
              <c:strCache>
                <c:ptCount val="2"/>
                <c:pt idx="0">
                  <c:v>Recoverable Conventional Resources</c:v>
                </c:pt>
                <c:pt idx="1">
                  <c:v>Unconventional </c:v>
                </c:pt>
              </c:strCache>
            </c:strRef>
          </c:cat>
          <c:val>
            <c:numRef>
              <c:f>Sheet1!$D$2:$D$3</c:f>
              <c:numCache>
                <c:formatCode>General</c:formatCode>
                <c:ptCount val="2"/>
                <c:pt idx="1">
                  <c:v>3000.4999999999995</c:v>
                </c:pt>
              </c:numCache>
            </c:numRef>
          </c:val>
        </c:ser>
        <c:ser>
          <c:idx val="3"/>
          <c:order val="3"/>
          <c:tx>
            <c:strRef>
              <c:f>Sheet1!$E$1</c:f>
              <c:strCache>
                <c:ptCount val="1"/>
                <c:pt idx="0">
                  <c:v>Tight Gas</c:v>
                </c:pt>
              </c:strCache>
            </c:strRef>
          </c:tx>
          <c:spPr>
            <a:solidFill>
              <a:schemeClr val="bg2">
                <a:lumMod val="75000"/>
              </a:schemeClr>
            </a:solidFill>
            <a:ln>
              <a:solidFill>
                <a:srgbClr val="FFFFFF"/>
              </a:solidFill>
            </a:ln>
          </c:spPr>
          <c:cat>
            <c:strRef>
              <c:f>Sheet1!$A$2:$A$3</c:f>
              <c:strCache>
                <c:ptCount val="2"/>
                <c:pt idx="0">
                  <c:v>Recoverable Conventional Resources</c:v>
                </c:pt>
                <c:pt idx="1">
                  <c:v>Unconventional </c:v>
                </c:pt>
              </c:strCache>
            </c:strRef>
          </c:cat>
          <c:val>
            <c:numRef>
              <c:f>Sheet1!$E$2:$E$3</c:f>
              <c:numCache>
                <c:formatCode>General</c:formatCode>
                <c:ptCount val="2"/>
                <c:pt idx="1">
                  <c:v>1376.6999999999998</c:v>
                </c:pt>
              </c:numCache>
            </c:numRef>
          </c:val>
        </c:ser>
        <c:gapWidth val="90"/>
        <c:overlap val="100"/>
        <c:axId val="62832000"/>
        <c:axId val="62837888"/>
      </c:barChart>
      <c:catAx>
        <c:axId val="62832000"/>
        <c:scaling>
          <c:orientation val="minMax"/>
        </c:scaling>
        <c:axPos val="b"/>
        <c:tickLblPos val="none"/>
        <c:spPr>
          <a:ln>
            <a:noFill/>
          </a:ln>
        </c:spPr>
        <c:crossAx val="62837888"/>
        <c:crosses val="autoZero"/>
        <c:auto val="1"/>
        <c:lblAlgn val="ctr"/>
        <c:lblOffset val="100"/>
      </c:catAx>
      <c:valAx>
        <c:axId val="62837888"/>
        <c:scaling>
          <c:orientation val="minMax"/>
          <c:max val="9000"/>
        </c:scaling>
        <c:axPos val="l"/>
        <c:numFmt formatCode="#,##0" sourceLinked="0"/>
        <c:tickLblPos val="nextTo"/>
        <c:txPr>
          <a:bodyPr/>
          <a:lstStyle/>
          <a:p>
            <a:pPr>
              <a:defRPr b="1">
                <a:effectLst>
                  <a:outerShdw blurRad="38100" dist="38100" dir="2700000" algn="tl">
                    <a:srgbClr val="000000">
                      <a:alpha val="43137"/>
                    </a:srgbClr>
                  </a:outerShdw>
                </a:effectLst>
              </a:defRPr>
            </a:pPr>
            <a:endParaRPr lang="en-US"/>
          </a:p>
        </c:txPr>
        <c:crossAx val="62832000"/>
        <c:crosses val="autoZero"/>
        <c:crossBetween val="between"/>
        <c:majorUnit val="3000"/>
      </c:valAx>
    </c:plotArea>
    <c:plotVisOnly val="1"/>
  </c:chart>
  <c:txPr>
    <a:bodyPr/>
    <a:lstStyle/>
    <a:p>
      <a:pPr>
        <a:defRPr sz="1400"/>
      </a:pPr>
      <a:endParaRPr lang="en-US"/>
    </a:p>
  </c:txPr>
  <c:externalData r:id="rId1"/>
</c:chartSpace>
</file>

<file path=ppt/charts/chart2.xml><?xml version="1.0" encoding="utf-8"?>
<c:chartSpace xmlns:c="http://schemas.openxmlformats.org/drawingml/2006/chart" xmlns:a="http://schemas.openxmlformats.org/drawingml/2006/main" xmlns:r="http://schemas.openxmlformats.org/officeDocument/2006/relationships">
  <c:lang val="en-US"/>
  <c:chart>
    <c:autoTitleDeleted val="1"/>
    <c:plotArea>
      <c:layout>
        <c:manualLayout>
          <c:layoutTarget val="inner"/>
          <c:xMode val="edge"/>
          <c:yMode val="edge"/>
          <c:x val="0.17223650385604167"/>
          <c:y val="7.1661237785016332E-2"/>
          <c:w val="0.80205655526992259"/>
          <c:h val="0.68729641693811316"/>
        </c:manualLayout>
      </c:layout>
      <c:barChart>
        <c:barDir val="col"/>
        <c:grouping val="stacked"/>
        <c:ser>
          <c:idx val="0"/>
          <c:order val="0"/>
          <c:tx>
            <c:strRef>
              <c:f>Sheet1!$B$1</c:f>
              <c:strCache>
                <c:ptCount val="1"/>
                <c:pt idx="0">
                  <c:v>2007-2030</c:v>
                </c:pt>
              </c:strCache>
            </c:strRef>
          </c:tx>
          <c:spPr>
            <a:solidFill>
              <a:srgbClr val="99CC00"/>
            </a:solidFill>
            <a:ln w="34052">
              <a:noFill/>
            </a:ln>
          </c:spPr>
          <c:dPt>
            <c:idx val="0"/>
            <c:spPr>
              <a:solidFill>
                <a:schemeClr val="bg2"/>
              </a:solidFill>
              <a:ln w="34052">
                <a:noFill/>
              </a:ln>
            </c:spPr>
          </c:dPt>
          <c:dPt>
            <c:idx val="1"/>
            <c:spPr>
              <a:solidFill>
                <a:schemeClr val="accent2"/>
              </a:solidFill>
              <a:ln w="34052">
                <a:noFill/>
              </a:ln>
            </c:spPr>
          </c:dPt>
          <c:dPt>
            <c:idx val="2"/>
            <c:spPr>
              <a:solidFill>
                <a:schemeClr val="accent1"/>
              </a:solidFill>
              <a:ln w="34052">
                <a:noFill/>
              </a:ln>
            </c:spPr>
          </c:dPt>
          <c:dPt>
            <c:idx val="3"/>
            <c:spPr>
              <a:solidFill>
                <a:srgbClr val="FF0000"/>
              </a:solidFill>
              <a:ln w="34052">
                <a:noFill/>
              </a:ln>
            </c:spPr>
          </c:dPt>
          <c:dLbls>
            <c:dLbl>
              <c:idx val="0"/>
              <c:layout>
                <c:manualLayout>
                  <c:x val="-4.1334788464609945E-3"/>
                  <c:y val="-0.12849000608014649"/>
                </c:manualLayout>
              </c:layout>
              <c:numFmt formatCode="0.0%" sourceLinked="0"/>
              <c:spPr>
                <a:noFill/>
                <a:ln w="34052">
                  <a:noFill/>
                </a:ln>
              </c:spPr>
              <c:txPr>
                <a:bodyPr/>
                <a:lstStyle/>
                <a:p>
                  <a:pPr>
                    <a:defRPr sz="1207" b="1" i="0" u="none" strike="noStrike" baseline="0">
                      <a:solidFill>
                        <a:srgbClr val="FFFFFF"/>
                      </a:solidFill>
                      <a:effectLst>
                        <a:outerShdw blurRad="38100" dist="38100" dir="2700000" algn="tl">
                          <a:srgbClr val="000000">
                            <a:alpha val="43137"/>
                          </a:srgbClr>
                        </a:outerShdw>
                      </a:effectLst>
                      <a:latin typeface="Verdana"/>
                      <a:ea typeface="Verdana"/>
                      <a:cs typeface="Verdana"/>
                    </a:defRPr>
                  </a:pPr>
                  <a:endParaRPr lang="en-US"/>
                </a:p>
              </c:txPr>
              <c:dLblPos val="ctr"/>
              <c:showVal val="1"/>
            </c:dLbl>
            <c:dLbl>
              <c:idx val="1"/>
              <c:layout>
                <c:manualLayout>
                  <c:x val="-3.0868104103814044E-4"/>
                  <c:y val="-0.11052425505635328"/>
                </c:manualLayout>
              </c:layout>
              <c:dLblPos val="ctr"/>
              <c:showVal val="1"/>
            </c:dLbl>
            <c:dLbl>
              <c:idx val="2"/>
              <c:layout>
                <c:manualLayout>
                  <c:x val="-9.2800549464027327E-4"/>
                  <c:y val="-0.21430736452061144"/>
                </c:manualLayout>
              </c:layout>
              <c:dLblPos val="ctr"/>
              <c:showVal val="1"/>
            </c:dLbl>
            <c:dLbl>
              <c:idx val="3"/>
              <c:layout>
                <c:manualLayout>
                  <c:x val="5.7558319228787989E-3"/>
                  <c:y val="-0.12524786166435078"/>
                </c:manualLayout>
              </c:layout>
              <c:dLblPos val="ctr"/>
              <c:showVal val="1"/>
            </c:dLbl>
            <c:dLbl>
              <c:idx val="4"/>
              <c:layout>
                <c:manualLayout>
                  <c:x val="2.0783476831751171E-3"/>
                  <c:y val="-0.32096933765632235"/>
                </c:manualLayout>
              </c:layout>
              <c:dLblPos val="ctr"/>
              <c:showVal val="1"/>
            </c:dLbl>
            <c:numFmt formatCode="0%" sourceLinked="0"/>
            <c:spPr>
              <a:noFill/>
              <a:ln w="34052">
                <a:noFill/>
              </a:ln>
            </c:spPr>
            <c:txPr>
              <a:bodyPr/>
              <a:lstStyle/>
              <a:p>
                <a:pPr>
                  <a:defRPr sz="1207" b="1" i="0" u="none" strike="noStrike" baseline="0">
                    <a:solidFill>
                      <a:srgbClr val="FFFFFF"/>
                    </a:solidFill>
                    <a:effectLst>
                      <a:outerShdw blurRad="38100" dist="38100" dir="2700000" algn="tl">
                        <a:srgbClr val="000000">
                          <a:alpha val="43137"/>
                        </a:srgbClr>
                      </a:outerShdw>
                    </a:effectLst>
                    <a:latin typeface="Verdana"/>
                    <a:ea typeface="Verdana"/>
                    <a:cs typeface="Verdana"/>
                  </a:defRPr>
                </a:pPr>
                <a:endParaRPr lang="en-US"/>
              </a:p>
            </c:txPr>
            <c:showVal val="1"/>
          </c:dLbls>
          <c:cat>
            <c:strRef>
              <c:f>Sheet1!$A$2:$A$6</c:f>
              <c:strCache>
                <c:ptCount val="5"/>
                <c:pt idx="0">
                  <c:v>Oil</c:v>
                </c:pt>
                <c:pt idx="1">
                  <c:v>Gas</c:v>
                </c:pt>
                <c:pt idx="2">
                  <c:v>Coal</c:v>
                </c:pt>
                <c:pt idx="3">
                  <c:v>Nuclear</c:v>
                </c:pt>
                <c:pt idx="4">
                  <c:v>Renewable/Other</c:v>
                </c:pt>
              </c:strCache>
            </c:strRef>
          </c:cat>
          <c:val>
            <c:numRef>
              <c:f>Sheet1!$B$2:$B$6</c:f>
              <c:numCache>
                <c:formatCode>0.00%</c:formatCode>
                <c:ptCount val="5"/>
                <c:pt idx="0">
                  <c:v>1.2E-2</c:v>
                </c:pt>
                <c:pt idx="1">
                  <c:v>2.5600000000000012E-2</c:v>
                </c:pt>
                <c:pt idx="2">
                  <c:v>6.8000000000000019E-2</c:v>
                </c:pt>
                <c:pt idx="3">
                  <c:v>9.9000000000000046E-2</c:v>
                </c:pt>
                <c:pt idx="4">
                  <c:v>0.29900000000000021</c:v>
                </c:pt>
              </c:numCache>
            </c:numRef>
          </c:val>
        </c:ser>
        <c:gapWidth val="20"/>
        <c:overlap val="100"/>
        <c:axId val="54126080"/>
        <c:axId val="54127616"/>
      </c:barChart>
      <c:catAx>
        <c:axId val="54126080"/>
        <c:scaling>
          <c:orientation val="minMax"/>
        </c:scaling>
        <c:axPos val="b"/>
        <c:majorTickMark val="none"/>
        <c:tickLblPos val="none"/>
        <c:spPr>
          <a:ln w="17026">
            <a:solidFill>
              <a:srgbClr val="969696"/>
            </a:solidFill>
            <a:prstDash val="solid"/>
          </a:ln>
        </c:spPr>
        <c:crossAx val="54127616"/>
        <c:crosses val="autoZero"/>
        <c:auto val="1"/>
        <c:lblAlgn val="ctr"/>
        <c:lblOffset val="100"/>
        <c:tickMarkSkip val="1"/>
      </c:catAx>
      <c:valAx>
        <c:axId val="54127616"/>
        <c:scaling>
          <c:orientation val="minMax"/>
          <c:max val="0.30000000000000032"/>
          <c:min val="-0.05"/>
        </c:scaling>
        <c:axPos val="l"/>
        <c:numFmt formatCode="0%" sourceLinked="0"/>
        <c:tickLblPos val="nextTo"/>
        <c:spPr>
          <a:ln w="17026">
            <a:solidFill>
              <a:srgbClr val="969696"/>
            </a:solidFill>
            <a:prstDash val="solid"/>
          </a:ln>
        </c:spPr>
        <c:txPr>
          <a:bodyPr rot="0" vert="horz"/>
          <a:lstStyle/>
          <a:p>
            <a:pPr>
              <a:defRPr sz="1508" b="1" i="0" u="none" strike="noStrike" baseline="0">
                <a:solidFill>
                  <a:srgbClr val="FFFFFF"/>
                </a:solidFill>
                <a:latin typeface="Verdana"/>
                <a:ea typeface="Verdana"/>
                <a:cs typeface="Verdana"/>
              </a:defRPr>
            </a:pPr>
            <a:endParaRPr lang="en-US"/>
          </a:p>
        </c:txPr>
        <c:crossAx val="54126080"/>
        <c:crosses val="autoZero"/>
        <c:crossBetween val="between"/>
        <c:majorUnit val="0.35000000000000031"/>
      </c:valAx>
      <c:spPr>
        <a:noFill/>
        <a:ln w="34052">
          <a:noFill/>
        </a:ln>
      </c:spPr>
    </c:plotArea>
    <c:plotVisOnly val="1"/>
    <c:dispBlanksAs val="gap"/>
  </c:chart>
  <c:spPr>
    <a:noFill/>
    <a:ln>
      <a:noFill/>
    </a:ln>
  </c:spPr>
  <c:txPr>
    <a:bodyPr/>
    <a:lstStyle/>
    <a:p>
      <a:pPr>
        <a:defRPr sz="1441" b="1" i="0" u="none" strike="noStrike" baseline="0">
          <a:solidFill>
            <a:srgbClr val="808080"/>
          </a:solidFill>
          <a:latin typeface="Verdana"/>
          <a:ea typeface="Verdana"/>
          <a:cs typeface="Verdana"/>
        </a:defRPr>
      </a:pPr>
      <a:endParaRPr lang="en-US"/>
    </a:p>
  </c:txPr>
  <c:externalData r:id="rId1"/>
</c:chartSpace>
</file>

<file path=ppt/charts/chart3.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24678663239074591"/>
          <c:y val="8.1761006289308172E-2"/>
          <c:w val="0.72493573264781841"/>
          <c:h val="0.66352201257861998"/>
        </c:manualLayout>
      </c:layout>
      <c:barChart>
        <c:barDir val="col"/>
        <c:grouping val="stacked"/>
        <c:ser>
          <c:idx val="0"/>
          <c:order val="0"/>
          <c:tx>
            <c:strRef>
              <c:f>Sheet1!$A$2</c:f>
              <c:strCache>
                <c:ptCount val="1"/>
                <c:pt idx="0">
                  <c:v>Oil</c:v>
                </c:pt>
              </c:strCache>
            </c:strRef>
          </c:tx>
          <c:spPr>
            <a:solidFill>
              <a:schemeClr val="bg2"/>
            </a:solidFill>
            <a:ln w="21325">
              <a:noFill/>
            </a:ln>
          </c:spPr>
          <c:cat>
            <c:numRef>
              <c:f>Sheet1!$B$1:$C$1</c:f>
              <c:numCache>
                <c:formatCode>General</c:formatCode>
                <c:ptCount val="2"/>
                <c:pt idx="0">
                  <c:v>2005</c:v>
                </c:pt>
                <c:pt idx="1">
                  <c:v>2030</c:v>
                </c:pt>
              </c:numCache>
            </c:numRef>
          </c:cat>
          <c:val>
            <c:numRef>
              <c:f>Sheet1!$B$2:$C$2</c:f>
              <c:numCache>
                <c:formatCode>0.00%</c:formatCode>
                <c:ptCount val="2"/>
                <c:pt idx="0">
                  <c:v>0.39900000000000024</c:v>
                </c:pt>
                <c:pt idx="1">
                  <c:v>0.36900000000000022</c:v>
                </c:pt>
              </c:numCache>
            </c:numRef>
          </c:val>
        </c:ser>
        <c:ser>
          <c:idx val="1"/>
          <c:order val="1"/>
          <c:tx>
            <c:strRef>
              <c:f>Sheet1!$A$3</c:f>
              <c:strCache>
                <c:ptCount val="1"/>
                <c:pt idx="0">
                  <c:v>Gas</c:v>
                </c:pt>
              </c:strCache>
            </c:strRef>
          </c:tx>
          <c:spPr>
            <a:solidFill>
              <a:schemeClr val="accent2"/>
            </a:solidFill>
            <a:ln w="21325">
              <a:noFill/>
            </a:ln>
          </c:spPr>
          <c:cat>
            <c:numRef>
              <c:f>Sheet1!$B$1:$C$1</c:f>
              <c:numCache>
                <c:formatCode>General</c:formatCode>
                <c:ptCount val="2"/>
                <c:pt idx="0">
                  <c:v>2005</c:v>
                </c:pt>
                <c:pt idx="1">
                  <c:v>2030</c:v>
                </c:pt>
              </c:numCache>
            </c:numRef>
          </c:cat>
          <c:val>
            <c:numRef>
              <c:f>Sheet1!$B$3:$C$3</c:f>
              <c:numCache>
                <c:formatCode>0.00%</c:formatCode>
                <c:ptCount val="2"/>
                <c:pt idx="0">
                  <c:v>0.23300000000000001</c:v>
                </c:pt>
                <c:pt idx="1">
                  <c:v>0.22500000000000001</c:v>
                </c:pt>
              </c:numCache>
            </c:numRef>
          </c:val>
        </c:ser>
        <c:ser>
          <c:idx val="2"/>
          <c:order val="2"/>
          <c:tx>
            <c:strRef>
              <c:f>Sheet1!$A$4</c:f>
              <c:strCache>
                <c:ptCount val="1"/>
                <c:pt idx="0">
                  <c:v>Coal</c:v>
                </c:pt>
              </c:strCache>
            </c:strRef>
          </c:tx>
          <c:spPr>
            <a:solidFill>
              <a:schemeClr val="tx2"/>
            </a:solidFill>
            <a:ln w="21325">
              <a:noFill/>
            </a:ln>
          </c:spPr>
          <c:cat>
            <c:numRef>
              <c:f>Sheet1!$B$1:$C$1</c:f>
              <c:numCache>
                <c:formatCode>General</c:formatCode>
                <c:ptCount val="2"/>
                <c:pt idx="0">
                  <c:v>2005</c:v>
                </c:pt>
                <c:pt idx="1">
                  <c:v>2030</c:v>
                </c:pt>
              </c:numCache>
            </c:numRef>
          </c:cat>
          <c:val>
            <c:numRef>
              <c:f>Sheet1!$B$4:$C$4</c:f>
              <c:numCache>
                <c:formatCode>0.00%</c:formatCode>
                <c:ptCount val="2"/>
                <c:pt idx="0">
                  <c:v>0.223</c:v>
                </c:pt>
                <c:pt idx="1">
                  <c:v>0.21800000000000008</c:v>
                </c:pt>
              </c:numCache>
            </c:numRef>
          </c:val>
        </c:ser>
        <c:ser>
          <c:idx val="3"/>
          <c:order val="3"/>
          <c:tx>
            <c:strRef>
              <c:f>Sheet1!$A$5</c:f>
              <c:strCache>
                <c:ptCount val="1"/>
                <c:pt idx="0">
                  <c:v>Nuclear</c:v>
                </c:pt>
              </c:strCache>
            </c:strRef>
          </c:tx>
          <c:spPr>
            <a:solidFill>
              <a:srgbClr val="FF0000"/>
            </a:solidFill>
            <a:ln w="21325">
              <a:noFill/>
            </a:ln>
          </c:spPr>
          <c:cat>
            <c:numRef>
              <c:f>Sheet1!$B$1:$C$1</c:f>
              <c:numCache>
                <c:formatCode>General</c:formatCode>
                <c:ptCount val="2"/>
                <c:pt idx="0">
                  <c:v>2005</c:v>
                </c:pt>
                <c:pt idx="1">
                  <c:v>2030</c:v>
                </c:pt>
              </c:numCache>
            </c:numRef>
          </c:cat>
          <c:val>
            <c:numRef>
              <c:f>Sheet1!$B$5:$C$5</c:f>
              <c:numCache>
                <c:formatCode>0.00%</c:formatCode>
                <c:ptCount val="2"/>
                <c:pt idx="0">
                  <c:v>8.3000000000000046E-2</c:v>
                </c:pt>
                <c:pt idx="1">
                  <c:v>8.4000000000000047E-2</c:v>
                </c:pt>
              </c:numCache>
            </c:numRef>
          </c:val>
        </c:ser>
        <c:ser>
          <c:idx val="4"/>
          <c:order val="4"/>
          <c:tx>
            <c:strRef>
              <c:f>Sheet1!$A$6</c:f>
              <c:strCache>
                <c:ptCount val="1"/>
                <c:pt idx="0">
                  <c:v>Renewable/Other</c:v>
                </c:pt>
              </c:strCache>
            </c:strRef>
          </c:tx>
          <c:spPr>
            <a:solidFill>
              <a:srgbClr val="99CC00"/>
            </a:solidFill>
            <a:ln w="21325">
              <a:noFill/>
            </a:ln>
          </c:spPr>
          <c:cat>
            <c:numRef>
              <c:f>Sheet1!$B$1:$C$1</c:f>
              <c:numCache>
                <c:formatCode>General</c:formatCode>
                <c:ptCount val="2"/>
                <c:pt idx="0">
                  <c:v>2005</c:v>
                </c:pt>
                <c:pt idx="1">
                  <c:v>2030</c:v>
                </c:pt>
              </c:numCache>
            </c:numRef>
          </c:cat>
          <c:val>
            <c:numRef>
              <c:f>Sheet1!$B$6:$C$6</c:f>
              <c:numCache>
                <c:formatCode>0.00%</c:formatCode>
                <c:ptCount val="2"/>
                <c:pt idx="0">
                  <c:v>6.1000000000000013E-2</c:v>
                </c:pt>
                <c:pt idx="1">
                  <c:v>0.10400000000000002</c:v>
                </c:pt>
              </c:numCache>
            </c:numRef>
          </c:val>
        </c:ser>
        <c:gapWidth val="20"/>
        <c:overlap val="100"/>
        <c:axId val="35964416"/>
        <c:axId val="35965952"/>
      </c:barChart>
      <c:catAx>
        <c:axId val="35964416"/>
        <c:scaling>
          <c:orientation val="minMax"/>
        </c:scaling>
        <c:axPos val="b"/>
        <c:numFmt formatCode="General" sourceLinked="1"/>
        <c:majorTickMark val="none"/>
        <c:tickLblPos val="none"/>
        <c:spPr>
          <a:ln w="10662">
            <a:solidFill>
              <a:srgbClr val="969696"/>
            </a:solidFill>
            <a:prstDash val="solid"/>
          </a:ln>
        </c:spPr>
        <c:crossAx val="35965952"/>
        <c:crosses val="autoZero"/>
        <c:auto val="1"/>
        <c:lblAlgn val="ctr"/>
        <c:lblOffset val="100"/>
        <c:tickMarkSkip val="1"/>
      </c:catAx>
      <c:valAx>
        <c:axId val="35965952"/>
        <c:scaling>
          <c:orientation val="minMax"/>
          <c:max val="1"/>
          <c:min val="0"/>
        </c:scaling>
        <c:axPos val="l"/>
        <c:numFmt formatCode="0%" sourceLinked="0"/>
        <c:tickLblPos val="nextTo"/>
        <c:spPr>
          <a:ln w="10662">
            <a:solidFill>
              <a:srgbClr val="969696"/>
            </a:solidFill>
            <a:prstDash val="solid"/>
          </a:ln>
        </c:spPr>
        <c:txPr>
          <a:bodyPr rot="0" vert="horz"/>
          <a:lstStyle/>
          <a:p>
            <a:pPr>
              <a:defRPr sz="1175" b="1" i="0" u="none" strike="noStrike" baseline="0">
                <a:solidFill>
                  <a:srgbClr val="FFFFFF"/>
                </a:solidFill>
                <a:latin typeface="Verdana"/>
                <a:ea typeface="Verdana"/>
                <a:cs typeface="Verdana"/>
              </a:defRPr>
            </a:pPr>
            <a:endParaRPr lang="en-US"/>
          </a:p>
        </c:txPr>
        <c:crossAx val="35964416"/>
        <c:crosses val="autoZero"/>
        <c:crossBetween val="between"/>
        <c:majorUnit val="1"/>
      </c:valAx>
      <c:spPr>
        <a:noFill/>
        <a:ln w="21325">
          <a:noFill/>
        </a:ln>
      </c:spPr>
    </c:plotArea>
    <c:plotVisOnly val="1"/>
    <c:dispBlanksAs val="gap"/>
  </c:chart>
  <c:spPr>
    <a:noFill/>
    <a:ln>
      <a:noFill/>
    </a:ln>
  </c:spPr>
  <c:txPr>
    <a:bodyPr/>
    <a:lstStyle/>
    <a:p>
      <a:pPr>
        <a:defRPr sz="903" b="1" i="0" u="none" strike="noStrike" baseline="0">
          <a:solidFill>
            <a:srgbClr val="808080"/>
          </a:solidFill>
          <a:latin typeface="Verdana"/>
          <a:ea typeface="Verdana"/>
          <a:cs typeface="Verdana"/>
        </a:defRPr>
      </a:pPr>
      <a:endParaRPr lang="en-US"/>
    </a:p>
  </c:txPr>
  <c:externalData r:id="rId1"/>
</c:chartSpace>
</file>

<file path=ppt/charts/chart4.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800">
                <a:effectLst>
                  <a:outerShdw blurRad="38100" dist="38100" dir="2700000" algn="tl">
                    <a:srgbClr val="000000">
                      <a:alpha val="43137"/>
                    </a:srgbClr>
                  </a:outerShdw>
                </a:effectLst>
              </a:defRPr>
            </a:pPr>
            <a:r>
              <a:rPr lang="en-US" sz="1800" dirty="0" smtClean="0">
                <a:effectLst>
                  <a:outerShdw blurRad="38100" dist="38100" dir="2700000" algn="tl">
                    <a:srgbClr val="000000">
                      <a:alpha val="43137"/>
                    </a:srgbClr>
                  </a:outerShdw>
                </a:effectLst>
              </a:rPr>
              <a:t>U.S. Oil</a:t>
            </a:r>
            <a:r>
              <a:rPr lang="en-US" sz="1800" baseline="0" dirty="0" smtClean="0">
                <a:effectLst>
                  <a:outerShdw blurRad="38100" dist="38100" dir="2700000" algn="tl">
                    <a:srgbClr val="000000">
                      <a:alpha val="43137"/>
                    </a:srgbClr>
                  </a:outerShdw>
                </a:effectLst>
              </a:rPr>
              <a:t> Demand (MMBD)</a:t>
            </a:r>
            <a:endParaRPr lang="en-US" sz="1800" dirty="0">
              <a:effectLst>
                <a:outerShdw blurRad="38100" dist="38100" dir="2700000" algn="tl">
                  <a:srgbClr val="000000">
                    <a:alpha val="43137"/>
                  </a:srgbClr>
                </a:outerShdw>
              </a:effectLst>
            </a:endParaRPr>
          </a:p>
        </c:rich>
      </c:tx>
      <c:layout>
        <c:manualLayout>
          <c:xMode val="edge"/>
          <c:yMode val="edge"/>
          <c:x val="6.842983803853786E-2"/>
          <c:y val="3.2590983161325401E-2"/>
        </c:manualLayout>
      </c:layout>
    </c:title>
    <c:plotArea>
      <c:layout/>
      <c:lineChart>
        <c:grouping val="standard"/>
        <c:ser>
          <c:idx val="0"/>
          <c:order val="0"/>
          <c:tx>
            <c:strRef>
              <c:f>Sheet1!$A$2</c:f>
              <c:strCache>
                <c:ptCount val="1"/>
                <c:pt idx="0">
                  <c:v>2010 Projections</c:v>
                </c:pt>
              </c:strCache>
            </c:strRef>
          </c:tx>
          <c:spPr>
            <a:ln w="47625">
              <a:solidFill>
                <a:srgbClr val="FFC000"/>
              </a:solidFill>
            </a:ln>
          </c:spPr>
          <c:marker>
            <c:symbol val="none"/>
          </c:marker>
          <c:cat>
            <c:strRef>
              <c:f>Sheet1!$B$1:$AA$1</c:f>
              <c:strCache>
                <c:ptCount val="2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strCache>
            </c:strRef>
          </c:cat>
          <c:val>
            <c:numRef>
              <c:f>Sheet1!$B$2:$AA$2</c:f>
              <c:numCache>
                <c:formatCode>General</c:formatCode>
                <c:ptCount val="26"/>
                <c:pt idx="0">
                  <c:v>20.8</c:v>
                </c:pt>
                <c:pt idx="1">
                  <c:v>20.7</c:v>
                </c:pt>
                <c:pt idx="2" formatCode="_(* #,##0.0_);_(* \(#,##0.0\);_(* &quot;-&quot;??_);_(@_)">
                  <c:v>20.64987800000004</c:v>
                </c:pt>
                <c:pt idx="3" formatCode="_(* #,##0.0_);_(* \(#,##0.0\);_(* &quot;-&quot;??_);_(@_)">
                  <c:v>19.526121</c:v>
                </c:pt>
                <c:pt idx="4" formatCode="_(* #,##0.0_);_(* \(#,##0.0\);_(* &quot;-&quot;??_);_(@_)">
                  <c:v>18.712893999999999</c:v>
                </c:pt>
                <c:pt idx="5" formatCode="_(* #,##0.0_);_(* \(#,##0.0\);_(* &quot;-&quot;??_);_(@_)">
                  <c:v>19.24843399999995</c:v>
                </c:pt>
                <c:pt idx="6" formatCode="_(* #,##0.0_);_(* \(#,##0.0\);_(* &quot;-&quot;??_);_(@_)">
                  <c:v>19.763490999999963</c:v>
                </c:pt>
                <c:pt idx="7" formatCode="_(* #,##0.0_);_(* \(#,##0.0\);_(* &quot;-&quot;??_);_(@_)">
                  <c:v>20.032248999999986</c:v>
                </c:pt>
                <c:pt idx="8" formatCode="_(* #,##0.0_);_(* \(#,##0.0\);_(* &quot;-&quot;??_);_(@_)">
                  <c:v>20.098827</c:v>
                </c:pt>
                <c:pt idx="9" formatCode="_(* #,##0.0_);_(* \(#,##0.0\);_(* &quot;-&quot;??_);_(@_)">
                  <c:v>20.132909999999999</c:v>
                </c:pt>
                <c:pt idx="10" formatCode="_(* #,##0.0_);_(* \(#,##0.0\);_(* &quot;-&quot;??_);_(@_)">
                  <c:v>20.181213</c:v>
                </c:pt>
                <c:pt idx="11" formatCode="_(* #,##0.0_);_(* \(#,##0.0\);_(* &quot;-&quot;??_);_(@_)">
                  <c:v>20.235071000000001</c:v>
                </c:pt>
                <c:pt idx="12" formatCode="_(* #,##0.0_);_(* \(#,##0.0\);_(* &quot;-&quot;??_);_(@_)">
                  <c:v>20.313198000000028</c:v>
                </c:pt>
                <c:pt idx="13" formatCode="_(* #,##0.0_);_(* \(#,##0.0\);_(* &quot;-&quot;??_);_(@_)">
                  <c:v>20.342715999999989</c:v>
                </c:pt>
                <c:pt idx="14" formatCode="_(* #,##0.0_);_(* \(#,##0.0\);_(* &quot;-&quot;??_);_(@_)">
                  <c:v>20.465188999999967</c:v>
                </c:pt>
                <c:pt idx="15" formatCode="_(* #,##0.0_);_(* \(#,##0.0\);_(* &quot;-&quot;??_);_(@_)">
                  <c:v>20.563546999999957</c:v>
                </c:pt>
                <c:pt idx="16" formatCode="_(* #,##0.0_);_(* \(#,##0.0\);_(* &quot;-&quot;??_);_(@_)">
                  <c:v>20.637733000000001</c:v>
                </c:pt>
                <c:pt idx="17" formatCode="_(* #,##0.0_);_(* \(#,##0.0\);_(* &quot;-&quot;??_);_(@_)">
                  <c:v>20.729574</c:v>
                </c:pt>
                <c:pt idx="18" formatCode="_(* #,##0.0_);_(* \(#,##0.0\);_(* &quot;-&quot;??_);_(@_)">
                  <c:v>20.797208999999999</c:v>
                </c:pt>
                <c:pt idx="19" formatCode="_(* #,##0.0_);_(* \(#,##0.0\);_(* &quot;-&quot;??_);_(@_)">
                  <c:v>20.880591999999989</c:v>
                </c:pt>
                <c:pt idx="20" formatCode="_(* #,##0.0_);_(* \(#,##0.0\);_(* &quot;-&quot;??_);_(@_)">
                  <c:v>20.989692999999942</c:v>
                </c:pt>
                <c:pt idx="21" formatCode="_(* #,##0.0_);_(* \(#,##0.0\);_(* &quot;-&quot;??_);_(@_)">
                  <c:v>21.113785000000028</c:v>
                </c:pt>
                <c:pt idx="22" formatCode="_(* #,##0.0_);_(* \(#,##0.0\);_(* &quot;-&quot;??_);_(@_)">
                  <c:v>21.215992</c:v>
                </c:pt>
                <c:pt idx="23" formatCode="_(* #,##0.0_);_(* \(#,##0.0\);_(* &quot;-&quot;??_);_(@_)">
                  <c:v>21.274491999999999</c:v>
                </c:pt>
                <c:pt idx="24" formatCode="_(* #,##0.0_);_(* \(#,##0.0\);_(* &quot;-&quot;??_);_(@_)">
                  <c:v>21.341984000000028</c:v>
                </c:pt>
                <c:pt idx="25" formatCode="_(* #,##0.0_);_(* \(#,##0.0\);_(* &quot;-&quot;??_);_(@_)">
                  <c:v>21.478475999999986</c:v>
                </c:pt>
              </c:numCache>
            </c:numRef>
          </c:val>
        </c:ser>
        <c:ser>
          <c:idx val="1"/>
          <c:order val="1"/>
          <c:tx>
            <c:strRef>
              <c:f>Sheet1!$A$3</c:f>
              <c:strCache>
                <c:ptCount val="1"/>
                <c:pt idx="0">
                  <c:v>2007 Projections</c:v>
                </c:pt>
              </c:strCache>
            </c:strRef>
          </c:tx>
          <c:spPr>
            <a:ln w="47625">
              <a:solidFill>
                <a:schemeClr val="tx1">
                  <a:lumMod val="75000"/>
                </a:schemeClr>
              </a:solidFill>
            </a:ln>
          </c:spPr>
          <c:marker>
            <c:symbol val="none"/>
          </c:marker>
          <c:cat>
            <c:strRef>
              <c:f>Sheet1!$B$1:$AA$1</c:f>
              <c:strCache>
                <c:ptCount val="26"/>
                <c:pt idx="0">
                  <c:v>2005</c:v>
                </c:pt>
                <c:pt idx="1">
                  <c:v>2006</c:v>
                </c:pt>
                <c:pt idx="2">
                  <c:v>2007</c:v>
                </c:pt>
                <c:pt idx="3">
                  <c:v>2008</c:v>
                </c:pt>
                <c:pt idx="4">
                  <c:v>2009</c:v>
                </c:pt>
                <c:pt idx="5">
                  <c:v>2010</c:v>
                </c:pt>
                <c:pt idx="6">
                  <c:v>2011</c:v>
                </c:pt>
                <c:pt idx="7">
                  <c:v>2012</c:v>
                </c:pt>
                <c:pt idx="8">
                  <c:v>2013</c:v>
                </c:pt>
                <c:pt idx="9">
                  <c:v>2014</c:v>
                </c:pt>
                <c:pt idx="10">
                  <c:v>2015</c:v>
                </c:pt>
                <c:pt idx="11">
                  <c:v>2016</c:v>
                </c:pt>
                <c:pt idx="12">
                  <c:v>2017</c:v>
                </c:pt>
                <c:pt idx="13">
                  <c:v>2018</c:v>
                </c:pt>
                <c:pt idx="14">
                  <c:v>2019</c:v>
                </c:pt>
                <c:pt idx="15">
                  <c:v>2020</c:v>
                </c:pt>
                <c:pt idx="16">
                  <c:v>2021</c:v>
                </c:pt>
                <c:pt idx="17">
                  <c:v>2022</c:v>
                </c:pt>
                <c:pt idx="18">
                  <c:v>2023</c:v>
                </c:pt>
                <c:pt idx="19">
                  <c:v>2024</c:v>
                </c:pt>
                <c:pt idx="20">
                  <c:v>2025</c:v>
                </c:pt>
                <c:pt idx="21">
                  <c:v>2026</c:v>
                </c:pt>
                <c:pt idx="22">
                  <c:v>2027</c:v>
                </c:pt>
                <c:pt idx="23">
                  <c:v>2028</c:v>
                </c:pt>
                <c:pt idx="24">
                  <c:v>2029</c:v>
                </c:pt>
                <c:pt idx="25">
                  <c:v>2030</c:v>
                </c:pt>
              </c:strCache>
            </c:strRef>
          </c:cat>
          <c:val>
            <c:numRef>
              <c:f>Sheet1!$B$3:$AA$3</c:f>
              <c:numCache>
                <c:formatCode>_(* #,##0.0_);_(* \(#,##0.0\);_(* "-"??_);_(@_)</c:formatCode>
                <c:ptCount val="26"/>
                <c:pt idx="0">
                  <c:v>20.7507019042969</c:v>
                </c:pt>
                <c:pt idx="1">
                  <c:v>20.6759357452393</c:v>
                </c:pt>
                <c:pt idx="2">
                  <c:v>20.942153930664066</c:v>
                </c:pt>
                <c:pt idx="3">
                  <c:v>21.153993606567401</c:v>
                </c:pt>
                <c:pt idx="4">
                  <c:v>21.382406234741122</c:v>
                </c:pt>
                <c:pt idx="5">
                  <c:v>21.589277267456101</c:v>
                </c:pt>
                <c:pt idx="6">
                  <c:v>21.893260955810536</c:v>
                </c:pt>
                <c:pt idx="7">
                  <c:v>22.129676818847699</c:v>
                </c:pt>
                <c:pt idx="8">
                  <c:v>22.404249191284187</c:v>
                </c:pt>
                <c:pt idx="9">
                  <c:v>22.601560592651399</c:v>
                </c:pt>
                <c:pt idx="10">
                  <c:v>22.856414794921889</c:v>
                </c:pt>
                <c:pt idx="11">
                  <c:v>23.117187500000028</c:v>
                </c:pt>
                <c:pt idx="12">
                  <c:v>23.293590545654286</c:v>
                </c:pt>
                <c:pt idx="13">
                  <c:v>23.53725433349614</c:v>
                </c:pt>
                <c:pt idx="14">
                  <c:v>23.798284530639567</c:v>
                </c:pt>
                <c:pt idx="15">
                  <c:v>24.025348663330089</c:v>
                </c:pt>
                <c:pt idx="16">
                  <c:v>24.304294586181602</c:v>
                </c:pt>
                <c:pt idx="17">
                  <c:v>24.580770492553686</c:v>
                </c:pt>
                <c:pt idx="18">
                  <c:v>24.833517074584989</c:v>
                </c:pt>
                <c:pt idx="19">
                  <c:v>25.103197097778299</c:v>
                </c:pt>
                <c:pt idx="20">
                  <c:v>25.33789443969734</c:v>
                </c:pt>
                <c:pt idx="21">
                  <c:v>25.691383361816442</c:v>
                </c:pt>
                <c:pt idx="22">
                  <c:v>26.009189605712887</c:v>
                </c:pt>
                <c:pt idx="23">
                  <c:v>26.270414352416999</c:v>
                </c:pt>
                <c:pt idx="24">
                  <c:v>26.576705932617202</c:v>
                </c:pt>
                <c:pt idx="25">
                  <c:v>26.947238922119102</c:v>
                </c:pt>
              </c:numCache>
            </c:numRef>
          </c:val>
        </c:ser>
        <c:marker val="1"/>
        <c:axId val="35916800"/>
        <c:axId val="36041472"/>
      </c:lineChart>
      <c:catAx>
        <c:axId val="35916800"/>
        <c:scaling>
          <c:orientation val="minMax"/>
        </c:scaling>
        <c:axPos val="b"/>
        <c:majorTickMark val="none"/>
        <c:tickLblPos val="nextTo"/>
        <c:txPr>
          <a:bodyPr/>
          <a:lstStyle/>
          <a:p>
            <a:pPr>
              <a:defRPr sz="1600" b="1">
                <a:effectLst>
                  <a:outerShdw blurRad="38100" dist="38100" dir="2700000" algn="tl">
                    <a:srgbClr val="000000">
                      <a:alpha val="43137"/>
                    </a:srgbClr>
                  </a:outerShdw>
                </a:effectLst>
              </a:defRPr>
            </a:pPr>
            <a:endParaRPr lang="en-US"/>
          </a:p>
        </c:txPr>
        <c:crossAx val="36041472"/>
        <c:crosses val="autoZero"/>
        <c:auto val="1"/>
        <c:lblAlgn val="ctr"/>
        <c:lblOffset val="100"/>
        <c:tickLblSkip val="5"/>
      </c:catAx>
      <c:valAx>
        <c:axId val="36041472"/>
        <c:scaling>
          <c:orientation val="minMax"/>
          <c:max val="30"/>
          <c:min val="15"/>
        </c:scaling>
        <c:axPos val="l"/>
        <c:majorGridlines/>
        <c:numFmt formatCode="General" sourceLinked="1"/>
        <c:majorTickMark val="none"/>
        <c:tickLblPos val="nextTo"/>
        <c:spPr>
          <a:ln w="9525">
            <a:noFill/>
          </a:ln>
        </c:spPr>
        <c:txPr>
          <a:bodyPr/>
          <a:lstStyle/>
          <a:p>
            <a:pPr>
              <a:defRPr sz="1600" b="1">
                <a:effectLst>
                  <a:outerShdw blurRad="38100" dist="38100" dir="2700000" algn="tl">
                    <a:srgbClr val="000000">
                      <a:alpha val="43137"/>
                    </a:srgbClr>
                  </a:outerShdw>
                </a:effectLst>
              </a:defRPr>
            </a:pPr>
            <a:endParaRPr lang="en-US"/>
          </a:p>
        </c:txPr>
        <c:crossAx val="35916800"/>
        <c:crosses val="autoZero"/>
        <c:crossBetween val="between"/>
        <c:majorUnit val="5"/>
      </c:valAx>
    </c:plotArea>
    <c:plotVisOnly val="1"/>
  </c:chart>
  <c:txPr>
    <a:bodyPr/>
    <a:lstStyle/>
    <a:p>
      <a:pPr>
        <a:defRPr sz="1800"/>
      </a:pPr>
      <a:endParaRPr lang="en-US"/>
    </a:p>
  </c:txPr>
  <c:externalData r:id="rId1"/>
  <c:userShapes r:id="rId2"/>
</c:chartSpace>
</file>

<file path=ppt/charts/chart5.xml><?xml version="1.0" encoding="utf-8"?>
<c:chartSpace xmlns:c="http://schemas.openxmlformats.org/drawingml/2006/chart" xmlns:a="http://schemas.openxmlformats.org/drawingml/2006/main" xmlns:r="http://schemas.openxmlformats.org/officeDocument/2006/relationships">
  <c:date1904 val="1"/>
  <c:lang val="en-US"/>
  <c:chart>
    <c:autoTitleDeleted val="1"/>
    <c:plotArea>
      <c:layout>
        <c:manualLayout>
          <c:layoutTarget val="inner"/>
          <c:xMode val="edge"/>
          <c:yMode val="edge"/>
          <c:x val="0.31845195486927813"/>
          <c:y val="0.10245018847603662"/>
          <c:w val="0.62202423560691356"/>
          <c:h val="0.79215142533677663"/>
        </c:manualLayout>
      </c:layout>
      <c:barChart>
        <c:barDir val="col"/>
        <c:grouping val="percentStacked"/>
        <c:ser>
          <c:idx val="0"/>
          <c:order val="0"/>
          <c:tx>
            <c:strRef>
              <c:f>Sheet1!$A$2</c:f>
              <c:strCache>
                <c:ptCount val="1"/>
                <c:pt idx="0">
                  <c:v>Transportation</c:v>
                </c:pt>
              </c:strCache>
            </c:strRef>
          </c:tx>
          <c:spPr>
            <a:solidFill>
              <a:schemeClr val="bg1">
                <a:lumMod val="75000"/>
              </a:schemeClr>
            </a:solidFill>
          </c:spPr>
          <c:cat>
            <c:strRef>
              <c:f>Sheet1!$B$1</c:f>
              <c:strCache>
                <c:ptCount val="1"/>
                <c:pt idx="0">
                  <c:v>2030</c:v>
                </c:pt>
              </c:strCache>
            </c:strRef>
          </c:cat>
          <c:val>
            <c:numRef>
              <c:f>Sheet1!$B$2</c:f>
              <c:numCache>
                <c:formatCode>General</c:formatCode>
                <c:ptCount val="1"/>
                <c:pt idx="0">
                  <c:v>0.73063745304834582</c:v>
                </c:pt>
              </c:numCache>
            </c:numRef>
          </c:val>
        </c:ser>
        <c:ser>
          <c:idx val="1"/>
          <c:order val="1"/>
          <c:tx>
            <c:strRef>
              <c:f>Sheet1!$A$3</c:f>
              <c:strCache>
                <c:ptCount val="1"/>
                <c:pt idx="0">
                  <c:v>Industrial</c:v>
                </c:pt>
              </c:strCache>
            </c:strRef>
          </c:tx>
          <c:spPr>
            <a:solidFill>
              <a:srgbClr val="92D050"/>
            </a:solidFill>
          </c:spPr>
          <c:cat>
            <c:strRef>
              <c:f>Sheet1!$B$1</c:f>
              <c:strCache>
                <c:ptCount val="1"/>
                <c:pt idx="0">
                  <c:v>2030</c:v>
                </c:pt>
              </c:strCache>
            </c:strRef>
          </c:cat>
          <c:val>
            <c:numRef>
              <c:f>Sheet1!$B$3</c:f>
              <c:numCache>
                <c:formatCode>General</c:formatCode>
                <c:ptCount val="1"/>
                <c:pt idx="0">
                  <c:v>0.22166237492827687</c:v>
                </c:pt>
              </c:numCache>
            </c:numRef>
          </c:val>
        </c:ser>
        <c:ser>
          <c:idx val="2"/>
          <c:order val="2"/>
          <c:tx>
            <c:strRef>
              <c:f>Sheet1!$A$4</c:f>
              <c:strCache>
                <c:ptCount val="1"/>
                <c:pt idx="0">
                  <c:v>Other</c:v>
                </c:pt>
              </c:strCache>
            </c:strRef>
          </c:tx>
          <c:spPr>
            <a:solidFill>
              <a:schemeClr val="tx1">
                <a:lumMod val="75000"/>
              </a:schemeClr>
            </a:solidFill>
          </c:spPr>
          <c:cat>
            <c:strRef>
              <c:f>Sheet1!$B$1</c:f>
              <c:strCache>
                <c:ptCount val="1"/>
                <c:pt idx="0">
                  <c:v>2030</c:v>
                </c:pt>
              </c:strCache>
            </c:strRef>
          </c:cat>
          <c:val>
            <c:numRef>
              <c:f>Sheet1!$B$4</c:f>
              <c:numCache>
                <c:formatCode>General</c:formatCode>
                <c:ptCount val="1"/>
                <c:pt idx="0">
                  <c:v>4.7700172023378333E-2</c:v>
                </c:pt>
              </c:numCache>
            </c:numRef>
          </c:val>
        </c:ser>
        <c:gapWidth val="35"/>
        <c:overlap val="100"/>
        <c:axId val="50337664"/>
        <c:axId val="50339200"/>
      </c:barChart>
      <c:catAx>
        <c:axId val="50337664"/>
        <c:scaling>
          <c:orientation val="minMax"/>
        </c:scaling>
        <c:axPos val="b"/>
        <c:majorTickMark val="none"/>
        <c:tickLblPos val="nextTo"/>
        <c:txPr>
          <a:bodyPr/>
          <a:lstStyle/>
          <a:p>
            <a:pPr>
              <a:defRPr sz="1400" b="1">
                <a:effectLst>
                  <a:outerShdw blurRad="38100" dist="38100" dir="2700000" algn="tl">
                    <a:srgbClr val="000000">
                      <a:alpha val="43137"/>
                    </a:srgbClr>
                  </a:outerShdw>
                </a:effectLst>
              </a:defRPr>
            </a:pPr>
            <a:endParaRPr lang="en-US"/>
          </a:p>
        </c:txPr>
        <c:crossAx val="50339200"/>
        <c:crosses val="autoZero"/>
        <c:auto val="1"/>
        <c:lblAlgn val="ctr"/>
        <c:lblOffset val="100"/>
      </c:catAx>
      <c:valAx>
        <c:axId val="50339200"/>
        <c:scaling>
          <c:orientation val="minMax"/>
        </c:scaling>
        <c:axPos val="l"/>
        <c:majorGridlines/>
        <c:numFmt formatCode="0%" sourceLinked="1"/>
        <c:majorTickMark val="none"/>
        <c:tickLblPos val="nextTo"/>
        <c:spPr>
          <a:ln w="9525">
            <a:noFill/>
          </a:ln>
        </c:spPr>
        <c:txPr>
          <a:bodyPr/>
          <a:lstStyle/>
          <a:p>
            <a:pPr>
              <a:defRPr sz="1400" b="1">
                <a:effectLst>
                  <a:outerShdw blurRad="38100" dist="38100" dir="2700000" algn="tl">
                    <a:srgbClr val="000000">
                      <a:alpha val="43137"/>
                    </a:srgbClr>
                  </a:outerShdw>
                </a:effectLst>
              </a:defRPr>
            </a:pPr>
            <a:endParaRPr lang="en-US"/>
          </a:p>
        </c:txPr>
        <c:crossAx val="50337664"/>
        <c:crosses val="autoZero"/>
        <c:crossBetween val="between"/>
        <c:majorUnit val="0.2"/>
      </c:valAx>
    </c:plotArea>
    <c:plotVisOnly val="1"/>
  </c:chart>
  <c:txPr>
    <a:bodyPr/>
    <a:lstStyle/>
    <a:p>
      <a:pPr>
        <a:defRPr sz="1800"/>
      </a:pPr>
      <a:endParaRPr lang="en-US"/>
    </a:p>
  </c:txPr>
  <c:externalData r:id="rId1"/>
</c:chartSpace>
</file>

<file path=ppt/charts/chart6.xml><?xml version="1.0" encoding="utf-8"?>
<c:chartSpace xmlns:c="http://schemas.openxmlformats.org/drawingml/2006/chart" xmlns:a="http://schemas.openxmlformats.org/drawingml/2006/main" xmlns:r="http://schemas.openxmlformats.org/officeDocument/2006/relationships">
  <c:lang val="en-US"/>
  <c:chart>
    <c:title>
      <c:tx>
        <c:rich>
          <a:bodyPr/>
          <a:lstStyle/>
          <a:p>
            <a:pPr>
              <a:defRPr sz="1600" b="1">
                <a:effectLst>
                  <a:outerShdw blurRad="38100" dist="38100" dir="2700000" algn="tl">
                    <a:srgbClr val="000000">
                      <a:alpha val="43137"/>
                    </a:srgbClr>
                  </a:outerShdw>
                </a:effectLst>
              </a:defRPr>
            </a:pPr>
            <a:r>
              <a:rPr lang="en-US" b="1" dirty="0" err="1">
                <a:effectLst>
                  <a:outerShdw blurRad="38100" dist="38100" dir="2700000" algn="tl">
                    <a:srgbClr val="000000">
                      <a:alpha val="43137"/>
                    </a:srgbClr>
                  </a:outerShdw>
                </a:effectLst>
              </a:rPr>
              <a:t>Biofuels</a:t>
            </a:r>
            <a:r>
              <a:rPr lang="en-US" b="1" dirty="0">
                <a:effectLst>
                  <a:outerShdw blurRad="38100" dist="38100" dir="2700000" algn="tl">
                    <a:srgbClr val="000000">
                      <a:alpha val="43137"/>
                    </a:srgbClr>
                  </a:outerShdw>
                </a:effectLst>
              </a:rPr>
              <a:t> as a % of </a:t>
            </a:r>
            <a:r>
              <a:rPr lang="en-US" b="1" dirty="0" smtClean="0">
                <a:effectLst>
                  <a:outerShdw blurRad="38100" dist="38100" dir="2700000" algn="tl">
                    <a:srgbClr val="000000">
                      <a:alpha val="43137"/>
                    </a:srgbClr>
                  </a:outerShdw>
                </a:effectLst>
              </a:rPr>
              <a:t>U.S. Liquids</a:t>
            </a:r>
            <a:r>
              <a:rPr lang="en-US" b="1" baseline="0" dirty="0" smtClean="0">
                <a:effectLst>
                  <a:outerShdw blurRad="38100" dist="38100" dir="2700000" algn="tl">
                    <a:srgbClr val="000000">
                      <a:alpha val="43137"/>
                    </a:srgbClr>
                  </a:outerShdw>
                </a:effectLst>
              </a:rPr>
              <a:t> Pool</a:t>
            </a:r>
            <a:endParaRPr lang="en-US" b="1" dirty="0">
              <a:effectLst>
                <a:outerShdw blurRad="38100" dist="38100" dir="2700000" algn="tl">
                  <a:srgbClr val="000000">
                    <a:alpha val="43137"/>
                  </a:srgbClr>
                </a:outerShdw>
              </a:effectLst>
            </a:endParaRPr>
          </a:p>
        </c:rich>
      </c:tx>
      <c:layout>
        <c:manualLayout>
          <c:xMode val="edge"/>
          <c:yMode val="edge"/>
          <c:x val="0.13189584329115411"/>
          <c:y val="4.0625072842804061E-2"/>
        </c:manualLayout>
      </c:layout>
    </c:title>
    <c:plotArea>
      <c:layout/>
      <c:barChart>
        <c:barDir val="col"/>
        <c:grouping val="clustered"/>
        <c:ser>
          <c:idx val="0"/>
          <c:order val="0"/>
          <c:tx>
            <c:strRef>
              <c:f>Sheet1!$A$2</c:f>
              <c:strCache>
                <c:ptCount val="1"/>
                <c:pt idx="0">
                  <c:v>Biofuels as a % of Liquids Pool</c:v>
                </c:pt>
              </c:strCache>
            </c:strRef>
          </c:tx>
          <c:spPr>
            <a:solidFill>
              <a:srgbClr val="92D050"/>
            </a:solidFill>
          </c:spPr>
          <c:cat>
            <c:strRef>
              <c:f>Sheet1!$B$1:$F$1</c:f>
              <c:strCache>
                <c:ptCount val="5"/>
                <c:pt idx="0">
                  <c:v>2010</c:v>
                </c:pt>
                <c:pt idx="1">
                  <c:v>2015</c:v>
                </c:pt>
                <c:pt idx="2">
                  <c:v>2020</c:v>
                </c:pt>
                <c:pt idx="3">
                  <c:v>2025</c:v>
                </c:pt>
                <c:pt idx="4">
                  <c:v>2030</c:v>
                </c:pt>
              </c:strCache>
            </c:strRef>
          </c:cat>
          <c:val>
            <c:numRef>
              <c:f>Sheet1!$B$2:$F$2</c:f>
              <c:numCache>
                <c:formatCode>0.0%</c:formatCode>
                <c:ptCount val="5"/>
                <c:pt idx="0">
                  <c:v>4.6149884193176401E-2</c:v>
                </c:pt>
                <c:pt idx="1">
                  <c:v>4.7077348621215175E-2</c:v>
                </c:pt>
                <c:pt idx="2">
                  <c:v>5.1854429588436328E-2</c:v>
                </c:pt>
                <c:pt idx="3">
                  <c:v>5.7555201021758692E-2</c:v>
                </c:pt>
                <c:pt idx="4">
                  <c:v>6.3553158985767869E-2</c:v>
                </c:pt>
              </c:numCache>
            </c:numRef>
          </c:val>
        </c:ser>
        <c:gapWidth val="70"/>
        <c:axId val="53892608"/>
        <c:axId val="53894144"/>
      </c:barChart>
      <c:catAx>
        <c:axId val="53892608"/>
        <c:scaling>
          <c:orientation val="minMax"/>
        </c:scaling>
        <c:axPos val="b"/>
        <c:tickLblPos val="nextTo"/>
        <c:txPr>
          <a:bodyPr/>
          <a:lstStyle/>
          <a:p>
            <a:pPr>
              <a:defRPr sz="1600" b="1" u="none">
                <a:effectLst>
                  <a:outerShdw blurRad="38100" dist="38100" dir="2700000" algn="tl">
                    <a:srgbClr val="000000">
                      <a:alpha val="43137"/>
                    </a:srgbClr>
                  </a:outerShdw>
                </a:effectLst>
              </a:defRPr>
            </a:pPr>
            <a:endParaRPr lang="en-US"/>
          </a:p>
        </c:txPr>
        <c:crossAx val="53894144"/>
        <c:crosses val="autoZero"/>
        <c:auto val="1"/>
        <c:lblAlgn val="ctr"/>
        <c:lblOffset val="100"/>
      </c:catAx>
      <c:valAx>
        <c:axId val="53894144"/>
        <c:scaling>
          <c:orientation val="minMax"/>
        </c:scaling>
        <c:axPos val="l"/>
        <c:numFmt formatCode="0.0%" sourceLinked="1"/>
        <c:tickLblPos val="nextTo"/>
        <c:txPr>
          <a:bodyPr/>
          <a:lstStyle/>
          <a:p>
            <a:pPr>
              <a:defRPr sz="1600" b="1">
                <a:effectLst>
                  <a:outerShdw blurRad="38100" dist="38100" dir="2700000" algn="tl">
                    <a:srgbClr val="000000">
                      <a:alpha val="43137"/>
                    </a:srgbClr>
                  </a:outerShdw>
                </a:effectLst>
              </a:defRPr>
            </a:pPr>
            <a:endParaRPr lang="en-US"/>
          </a:p>
        </c:txPr>
        <c:crossAx val="53892608"/>
        <c:crosses val="autoZero"/>
        <c:crossBetween val="between"/>
      </c:valAx>
    </c:plotArea>
    <c:plotVisOnly val="1"/>
  </c:chart>
  <c:txPr>
    <a:bodyPr/>
    <a:lstStyle/>
    <a:p>
      <a:pPr>
        <a:defRPr sz="1800"/>
      </a:pPr>
      <a:endParaRPr lang="en-US"/>
    </a:p>
  </c:txPr>
  <c:externalData r:id="rId1"/>
</c:chartSpace>
</file>

<file path=ppt/charts/chart7.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l">
              <a:defRPr b="1">
                <a:effectLst>
                  <a:outerShdw blurRad="38100" dist="38100" dir="2700000" algn="tl">
                    <a:srgbClr val="000000">
                      <a:alpha val="43137"/>
                    </a:srgbClr>
                  </a:outerShdw>
                </a:effectLst>
              </a:defRPr>
            </a:pPr>
            <a:r>
              <a:rPr lang="en-US" sz="1600" b="1" dirty="0" smtClean="0">
                <a:effectLst>
                  <a:outerShdw blurRad="38100" dist="38100" dir="2700000" algn="tl">
                    <a:srgbClr val="000000">
                      <a:alpha val="43137"/>
                    </a:srgbClr>
                  </a:outerShdw>
                </a:effectLst>
              </a:rPr>
              <a:t>U.S. </a:t>
            </a:r>
            <a:r>
              <a:rPr lang="en-US" sz="1600" b="1" dirty="0" err="1" smtClean="0">
                <a:effectLst>
                  <a:outerShdw blurRad="38100" dist="38100" dir="2700000" algn="tl">
                    <a:srgbClr val="000000">
                      <a:alpha val="43137"/>
                    </a:srgbClr>
                  </a:outerShdw>
                </a:effectLst>
              </a:rPr>
              <a:t>Biofuels</a:t>
            </a:r>
            <a:r>
              <a:rPr lang="en-US" sz="1600" b="1" dirty="0" smtClean="0">
                <a:effectLst>
                  <a:outerShdw blurRad="38100" dist="38100" dir="2700000" algn="tl">
                    <a:srgbClr val="000000">
                      <a:alpha val="43137"/>
                    </a:srgbClr>
                  </a:outerShdw>
                </a:effectLst>
              </a:rPr>
              <a:t> Use </a:t>
            </a:r>
            <a:br>
              <a:rPr lang="en-US" sz="1600" b="1" dirty="0" smtClean="0">
                <a:effectLst>
                  <a:outerShdw blurRad="38100" dist="38100" dir="2700000" algn="tl">
                    <a:srgbClr val="000000">
                      <a:alpha val="43137"/>
                    </a:srgbClr>
                  </a:outerShdw>
                </a:effectLst>
              </a:rPr>
            </a:br>
            <a:r>
              <a:rPr lang="en-US" sz="1600" b="1" dirty="0" smtClean="0">
                <a:effectLst>
                  <a:outerShdw blurRad="38100" dist="38100" dir="2700000" algn="tl">
                    <a:srgbClr val="000000">
                      <a:alpha val="43137"/>
                    </a:srgbClr>
                  </a:outerShdw>
                </a:effectLst>
              </a:rPr>
              <a:t>(Billion</a:t>
            </a:r>
            <a:r>
              <a:rPr lang="en-US" sz="1600" b="1" baseline="0" dirty="0" smtClean="0">
                <a:effectLst>
                  <a:outerShdw blurRad="38100" dist="38100" dir="2700000" algn="tl">
                    <a:srgbClr val="000000">
                      <a:alpha val="43137"/>
                    </a:srgbClr>
                  </a:outerShdw>
                </a:effectLst>
              </a:rPr>
              <a:t> Gallons/Year)</a:t>
            </a:r>
            <a:endParaRPr lang="en-US" sz="1600" b="1" dirty="0">
              <a:effectLst>
                <a:outerShdw blurRad="38100" dist="38100" dir="2700000" algn="tl">
                  <a:srgbClr val="000000">
                    <a:alpha val="43137"/>
                  </a:srgbClr>
                </a:outerShdw>
              </a:effectLst>
            </a:endParaRPr>
          </a:p>
        </c:rich>
      </c:tx>
      <c:layout>
        <c:manualLayout>
          <c:xMode val="edge"/>
          <c:yMode val="edge"/>
          <c:x val="0.14518714484745093"/>
          <c:y val="3.575656626837728E-3"/>
        </c:manualLayout>
      </c:layout>
    </c:title>
    <c:plotArea>
      <c:layout>
        <c:manualLayout>
          <c:layoutTarget val="inner"/>
          <c:xMode val="edge"/>
          <c:yMode val="edge"/>
          <c:x val="0.21471459954185662"/>
          <c:y val="0.12823449803149631"/>
          <c:w val="0.63286658004727536"/>
          <c:h val="0.73687229330708715"/>
        </c:manualLayout>
      </c:layout>
      <c:barChart>
        <c:barDir val="col"/>
        <c:grouping val="stacked"/>
        <c:ser>
          <c:idx val="0"/>
          <c:order val="0"/>
          <c:tx>
            <c:strRef>
              <c:f>Sheet1!$A$2</c:f>
              <c:strCache>
                <c:ptCount val="1"/>
                <c:pt idx="0">
                  <c:v>Corn Ethanol</c:v>
                </c:pt>
              </c:strCache>
            </c:strRef>
          </c:tx>
          <c:cat>
            <c:strRef>
              <c:f>Sheet1!$B$1:$C$1</c:f>
              <c:strCache>
                <c:ptCount val="2"/>
                <c:pt idx="0">
                  <c:v>2008</c:v>
                </c:pt>
                <c:pt idx="1">
                  <c:v>2022</c:v>
                </c:pt>
              </c:strCache>
            </c:strRef>
          </c:cat>
          <c:val>
            <c:numRef>
              <c:f>Sheet1!$B$2:$C$2</c:f>
              <c:numCache>
                <c:formatCode>_(* #,##0.0_);_(* \(#,##0.0\);_(* "-"??_);_(@_)</c:formatCode>
                <c:ptCount val="2"/>
                <c:pt idx="0">
                  <c:v>9.2899799350000016</c:v>
                </c:pt>
                <c:pt idx="1">
                  <c:v>15</c:v>
                </c:pt>
              </c:numCache>
            </c:numRef>
          </c:val>
        </c:ser>
        <c:ser>
          <c:idx val="1"/>
          <c:order val="1"/>
          <c:tx>
            <c:strRef>
              <c:f>Sheet1!$A$3</c:f>
              <c:strCache>
                <c:ptCount val="1"/>
                <c:pt idx="0">
                  <c:v>Imports</c:v>
                </c:pt>
              </c:strCache>
            </c:strRef>
          </c:tx>
          <c:cat>
            <c:strRef>
              <c:f>Sheet1!$B$1:$C$1</c:f>
              <c:strCache>
                <c:ptCount val="2"/>
                <c:pt idx="0">
                  <c:v>2008</c:v>
                </c:pt>
                <c:pt idx="1">
                  <c:v>2022</c:v>
                </c:pt>
              </c:strCache>
            </c:strRef>
          </c:cat>
          <c:val>
            <c:numRef>
              <c:f>Sheet1!$B$3:$C$3</c:f>
              <c:numCache>
                <c:formatCode>_(* #,##0.0_);_(* \(#,##0.0\);_(* "-"??_);_(@_)</c:formatCode>
                <c:ptCount val="2"/>
                <c:pt idx="0">
                  <c:v>0.73634588700000059</c:v>
                </c:pt>
                <c:pt idx="1">
                  <c:v>1.0412809999999999</c:v>
                </c:pt>
              </c:numCache>
            </c:numRef>
          </c:val>
        </c:ser>
        <c:ser>
          <c:idx val="2"/>
          <c:order val="2"/>
          <c:tx>
            <c:strRef>
              <c:f>Sheet1!$A$4</c:f>
              <c:strCache>
                <c:ptCount val="1"/>
                <c:pt idx="0">
                  <c:v>Second Generation Ethanol</c:v>
                </c:pt>
              </c:strCache>
            </c:strRef>
          </c:tx>
          <c:cat>
            <c:strRef>
              <c:f>Sheet1!$B$1:$C$1</c:f>
              <c:strCache>
                <c:ptCount val="2"/>
                <c:pt idx="0">
                  <c:v>2008</c:v>
                </c:pt>
                <c:pt idx="1">
                  <c:v>2022</c:v>
                </c:pt>
              </c:strCache>
            </c:strRef>
          </c:cat>
          <c:val>
            <c:numRef>
              <c:f>Sheet1!$B$4:$C$4</c:f>
              <c:numCache>
                <c:formatCode>_(* #,##0.0_);_(* \(#,##0.0\);_(* "-"??_);_(@_)</c:formatCode>
                <c:ptCount val="2"/>
                <c:pt idx="0">
                  <c:v>0</c:v>
                </c:pt>
                <c:pt idx="1">
                  <c:v>5.6313710000000023</c:v>
                </c:pt>
              </c:numCache>
            </c:numRef>
          </c:val>
        </c:ser>
        <c:ser>
          <c:idx val="3"/>
          <c:order val="3"/>
          <c:tx>
            <c:strRef>
              <c:f>Sheet1!$A$5</c:f>
              <c:strCache>
                <c:ptCount val="1"/>
                <c:pt idx="0">
                  <c:v>Other Biofuels</c:v>
                </c:pt>
              </c:strCache>
            </c:strRef>
          </c:tx>
          <c:cat>
            <c:strRef>
              <c:f>Sheet1!$B$1:$C$1</c:f>
              <c:strCache>
                <c:ptCount val="2"/>
                <c:pt idx="0">
                  <c:v>2008</c:v>
                </c:pt>
                <c:pt idx="1">
                  <c:v>2022</c:v>
                </c:pt>
              </c:strCache>
            </c:strRef>
          </c:cat>
          <c:val>
            <c:numRef>
              <c:f>Sheet1!$B$5:$C$5</c:f>
              <c:numCache>
                <c:formatCode>_(* #,##0.0_);_(* \(#,##0.0\);_(* "-"??_);_(@_)</c:formatCode>
                <c:ptCount val="2"/>
                <c:pt idx="0">
                  <c:v>1.3106483679999998</c:v>
                </c:pt>
                <c:pt idx="1">
                  <c:v>6.4813460000000038</c:v>
                </c:pt>
              </c:numCache>
            </c:numRef>
          </c:val>
        </c:ser>
        <c:gapWidth val="75"/>
        <c:overlap val="100"/>
        <c:axId val="55882496"/>
        <c:axId val="55884032"/>
      </c:barChart>
      <c:catAx>
        <c:axId val="55882496"/>
        <c:scaling>
          <c:orientation val="minMax"/>
        </c:scaling>
        <c:axPos val="b"/>
        <c:majorTickMark val="none"/>
        <c:tickLblPos val="nextTo"/>
        <c:txPr>
          <a:bodyPr/>
          <a:lstStyle/>
          <a:p>
            <a:pPr>
              <a:defRPr sz="1600" b="1">
                <a:effectLst>
                  <a:outerShdw blurRad="38100" dist="38100" dir="2700000" algn="tl">
                    <a:srgbClr val="000000">
                      <a:alpha val="43137"/>
                    </a:srgbClr>
                  </a:outerShdw>
                </a:effectLst>
              </a:defRPr>
            </a:pPr>
            <a:endParaRPr lang="en-US"/>
          </a:p>
        </c:txPr>
        <c:crossAx val="55884032"/>
        <c:crosses val="autoZero"/>
        <c:auto val="1"/>
        <c:lblAlgn val="ctr"/>
        <c:lblOffset val="100"/>
      </c:catAx>
      <c:valAx>
        <c:axId val="55884032"/>
        <c:scaling>
          <c:orientation val="minMax"/>
          <c:max val="40"/>
        </c:scaling>
        <c:axPos val="l"/>
        <c:numFmt formatCode="_(* #,##0.0_);_(* \(#,##0.0\);_(* &quot;-&quot;??_);_(@_)" sourceLinked="1"/>
        <c:majorTickMark val="none"/>
        <c:tickLblPos val="nextTo"/>
        <c:spPr>
          <a:ln w="9525">
            <a:noFill/>
          </a:ln>
        </c:spPr>
        <c:txPr>
          <a:bodyPr/>
          <a:lstStyle/>
          <a:p>
            <a:pPr>
              <a:defRPr sz="1600" b="1">
                <a:effectLst>
                  <a:outerShdw blurRad="38100" dist="38100" dir="2700000" algn="tl">
                    <a:srgbClr val="000000">
                      <a:alpha val="43137"/>
                    </a:srgbClr>
                  </a:outerShdw>
                </a:effectLst>
              </a:defRPr>
            </a:pPr>
            <a:endParaRPr lang="en-US"/>
          </a:p>
        </c:txPr>
        <c:crossAx val="55882496"/>
        <c:crosses val="autoZero"/>
        <c:crossBetween val="between"/>
      </c:valAx>
    </c:plotArea>
    <c:plotVisOnly val="1"/>
  </c:chart>
  <c:txPr>
    <a:bodyPr/>
    <a:lstStyle/>
    <a:p>
      <a:pPr>
        <a:defRPr sz="1800"/>
      </a:pPr>
      <a:endParaRPr lang="en-US"/>
    </a:p>
  </c:txPr>
  <c:externalData r:id="rId1"/>
</c:chartSpace>
</file>

<file path=ppt/charts/chart8.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l">
              <a:defRPr sz="1800">
                <a:effectLst>
                  <a:outerShdw blurRad="38100" dist="38100" dir="2700000" algn="tl">
                    <a:srgbClr val="000000">
                      <a:alpha val="43137"/>
                    </a:srgbClr>
                  </a:outerShdw>
                </a:effectLst>
              </a:defRPr>
            </a:pPr>
            <a:r>
              <a:rPr lang="en-US" sz="1800" dirty="0" smtClean="0">
                <a:effectLst>
                  <a:outerShdw blurRad="38100" dist="38100" dir="2700000" algn="tl">
                    <a:srgbClr val="000000">
                      <a:alpha val="43137"/>
                    </a:srgbClr>
                  </a:outerShdw>
                </a:effectLst>
              </a:rPr>
              <a:t>U.S. Gas Demand </a:t>
            </a:r>
          </a:p>
          <a:p>
            <a:pPr algn="l">
              <a:defRPr sz="1800">
                <a:effectLst>
                  <a:outerShdw blurRad="38100" dist="38100" dir="2700000" algn="tl">
                    <a:srgbClr val="000000">
                      <a:alpha val="43137"/>
                    </a:srgbClr>
                  </a:outerShdw>
                </a:effectLst>
              </a:defRPr>
            </a:pPr>
            <a:r>
              <a:rPr lang="en-US" sz="1800" dirty="0" smtClean="0">
                <a:effectLst>
                  <a:outerShdw blurRad="38100" dist="38100" dir="2700000" algn="tl">
                    <a:srgbClr val="000000">
                      <a:alpha val="43137"/>
                    </a:srgbClr>
                  </a:outerShdw>
                </a:effectLst>
              </a:rPr>
              <a:t>(Trillion Cubic Feet)</a:t>
            </a:r>
            <a:endParaRPr lang="en-US" sz="1800" dirty="0">
              <a:effectLst>
                <a:outerShdw blurRad="38100" dist="38100" dir="2700000" algn="tl">
                  <a:srgbClr val="000000">
                    <a:alpha val="43137"/>
                  </a:srgbClr>
                </a:outerShdw>
              </a:effectLst>
            </a:endParaRPr>
          </a:p>
        </c:rich>
      </c:tx>
      <c:layout>
        <c:manualLayout>
          <c:xMode val="edge"/>
          <c:yMode val="edge"/>
          <c:x val="0.12168671759896189"/>
          <c:y val="3.0470914127423882E-2"/>
        </c:manualLayout>
      </c:layout>
    </c:title>
    <c:plotArea>
      <c:layout>
        <c:manualLayout>
          <c:layoutTarget val="inner"/>
          <c:xMode val="edge"/>
          <c:yMode val="edge"/>
          <c:x val="0.12328931914332612"/>
          <c:y val="0.11883656509695292"/>
          <c:w val="0.82498516489786544"/>
          <c:h val="0.7615905075577466"/>
        </c:manualLayout>
      </c:layout>
      <c:barChart>
        <c:barDir val="col"/>
        <c:grouping val="stacked"/>
        <c:ser>
          <c:idx val="0"/>
          <c:order val="0"/>
          <c:tx>
            <c:strRef>
              <c:f>Sheet1!$A$2</c:f>
              <c:strCache>
                <c:ptCount val="1"/>
                <c:pt idx="0">
                  <c:v>Power Generation</c:v>
                </c:pt>
              </c:strCache>
            </c:strRef>
          </c:tx>
          <c:spPr>
            <a:solidFill>
              <a:schemeClr val="tx2">
                <a:lumMod val="50000"/>
              </a:schemeClr>
            </a:solidFill>
          </c:spPr>
          <c:cat>
            <c:strRef>
              <c:f>Sheet1!$B$1:$C$1</c:f>
              <c:strCache>
                <c:ptCount val="2"/>
                <c:pt idx="0">
                  <c:v>2010</c:v>
                </c:pt>
                <c:pt idx="1">
                  <c:v>2030</c:v>
                </c:pt>
              </c:strCache>
            </c:strRef>
          </c:cat>
          <c:val>
            <c:numRef>
              <c:f>Sheet1!$B$2:$C$2</c:f>
              <c:numCache>
                <c:formatCode>0.00</c:formatCode>
                <c:ptCount val="2"/>
                <c:pt idx="0" formatCode="_(* #,##0.0_);_(* \(#,##0.0\);_(* &quot;-&quot;??_);_(@_)">
                  <c:v>6.551488</c:v>
                </c:pt>
                <c:pt idx="1">
                  <c:v>7.0415469999999996</c:v>
                </c:pt>
              </c:numCache>
            </c:numRef>
          </c:val>
        </c:ser>
        <c:ser>
          <c:idx val="1"/>
          <c:order val="1"/>
          <c:tx>
            <c:strRef>
              <c:f>Sheet1!$A$3</c:f>
              <c:strCache>
                <c:ptCount val="1"/>
                <c:pt idx="0">
                  <c:v>Industrial</c:v>
                </c:pt>
              </c:strCache>
            </c:strRef>
          </c:tx>
          <c:spPr>
            <a:solidFill>
              <a:schemeClr val="tx1">
                <a:lumMod val="65000"/>
              </a:schemeClr>
            </a:solidFill>
          </c:spPr>
          <c:cat>
            <c:strRef>
              <c:f>Sheet1!$B$1:$C$1</c:f>
              <c:strCache>
                <c:ptCount val="2"/>
                <c:pt idx="0">
                  <c:v>2010</c:v>
                </c:pt>
                <c:pt idx="1">
                  <c:v>2030</c:v>
                </c:pt>
              </c:strCache>
            </c:strRef>
          </c:cat>
          <c:val>
            <c:numRef>
              <c:f>Sheet1!$B$3:$C$3</c:f>
              <c:numCache>
                <c:formatCode>0.00</c:formatCode>
                <c:ptCount val="2"/>
                <c:pt idx="0" formatCode="_(* #,##0.0_);_(* \(#,##0.0\);_(* &quot;-&quot;??_);_(@_)">
                  <c:v>6.045941</c:v>
                </c:pt>
                <c:pt idx="1">
                  <c:v>6.7434180000000001</c:v>
                </c:pt>
              </c:numCache>
            </c:numRef>
          </c:val>
        </c:ser>
        <c:ser>
          <c:idx val="2"/>
          <c:order val="2"/>
          <c:tx>
            <c:strRef>
              <c:f>Sheet1!$A$4</c:f>
              <c:strCache>
                <c:ptCount val="1"/>
                <c:pt idx="0">
                  <c:v>Residential &amp; Commercial</c:v>
                </c:pt>
              </c:strCache>
            </c:strRef>
          </c:tx>
          <c:spPr>
            <a:solidFill>
              <a:srgbClr val="92D050"/>
            </a:solidFill>
          </c:spPr>
          <c:cat>
            <c:strRef>
              <c:f>Sheet1!$B$1:$C$1</c:f>
              <c:strCache>
                <c:ptCount val="2"/>
                <c:pt idx="0">
                  <c:v>2010</c:v>
                </c:pt>
                <c:pt idx="1">
                  <c:v>2030</c:v>
                </c:pt>
              </c:strCache>
            </c:strRef>
          </c:cat>
          <c:val>
            <c:numRef>
              <c:f>Sheet1!$B$4:$C$4</c:f>
              <c:numCache>
                <c:formatCode>0.00</c:formatCode>
                <c:ptCount val="2"/>
                <c:pt idx="0" formatCode="_(* #,##0.0_);_(* \(#,##0.0\);_(* &quot;-&quot;??_);_(@_)">
                  <c:v>8.0043409999999984</c:v>
                </c:pt>
                <c:pt idx="1">
                  <c:v>8.4448709999999991</c:v>
                </c:pt>
              </c:numCache>
            </c:numRef>
          </c:val>
        </c:ser>
        <c:ser>
          <c:idx val="3"/>
          <c:order val="3"/>
          <c:tx>
            <c:strRef>
              <c:f>Sheet1!$A$5</c:f>
              <c:strCache>
                <c:ptCount val="1"/>
                <c:pt idx="0">
                  <c:v>Other</c:v>
                </c:pt>
              </c:strCache>
            </c:strRef>
          </c:tx>
          <c:spPr>
            <a:solidFill>
              <a:srgbClr val="FFC000"/>
            </a:solidFill>
          </c:spPr>
          <c:cat>
            <c:strRef>
              <c:f>Sheet1!$B$1:$C$1</c:f>
              <c:strCache>
                <c:ptCount val="2"/>
                <c:pt idx="0">
                  <c:v>2010</c:v>
                </c:pt>
                <c:pt idx="1">
                  <c:v>2030</c:v>
                </c:pt>
              </c:strCache>
            </c:strRef>
          </c:cat>
          <c:val>
            <c:numRef>
              <c:f>Sheet1!$B$5:$C$5</c:f>
              <c:numCache>
                <c:formatCode>0.00</c:formatCode>
                <c:ptCount val="2"/>
                <c:pt idx="0" formatCode="_(* #,##0.0_);_(* \(#,##0.0\);_(* &quot;-&quot;??_);_(@_)">
                  <c:v>1.9080030000000001</c:v>
                </c:pt>
                <c:pt idx="1">
                  <c:v>2.0970610000000001</c:v>
                </c:pt>
              </c:numCache>
            </c:numRef>
          </c:val>
        </c:ser>
        <c:gapWidth val="45"/>
        <c:overlap val="100"/>
        <c:axId val="55931264"/>
        <c:axId val="55932800"/>
      </c:barChart>
      <c:catAx>
        <c:axId val="55931264"/>
        <c:scaling>
          <c:orientation val="minMax"/>
        </c:scaling>
        <c:axPos val="b"/>
        <c:majorTickMark val="none"/>
        <c:tickLblPos val="nextTo"/>
        <c:txPr>
          <a:bodyPr/>
          <a:lstStyle/>
          <a:p>
            <a:pPr>
              <a:defRPr sz="1600" b="1">
                <a:effectLst>
                  <a:outerShdw blurRad="38100" dist="38100" dir="2700000" algn="tl">
                    <a:srgbClr val="000000">
                      <a:alpha val="43137"/>
                    </a:srgbClr>
                  </a:outerShdw>
                </a:effectLst>
              </a:defRPr>
            </a:pPr>
            <a:endParaRPr lang="en-US"/>
          </a:p>
        </c:txPr>
        <c:crossAx val="55932800"/>
        <c:crosses val="autoZero"/>
        <c:auto val="1"/>
        <c:lblAlgn val="ctr"/>
        <c:lblOffset val="100"/>
      </c:catAx>
      <c:valAx>
        <c:axId val="55932800"/>
        <c:scaling>
          <c:orientation val="minMax"/>
          <c:max val="26"/>
          <c:min val="0"/>
        </c:scaling>
        <c:axPos val="l"/>
        <c:numFmt formatCode="_(* #,##0.0_);_(* \(#,##0.0\);_(* &quot;-&quot;??_);_(@_)" sourceLinked="1"/>
        <c:majorTickMark val="none"/>
        <c:tickLblPos val="nextTo"/>
        <c:spPr>
          <a:ln w="9525">
            <a:noFill/>
          </a:ln>
        </c:spPr>
        <c:txPr>
          <a:bodyPr/>
          <a:lstStyle/>
          <a:p>
            <a:pPr>
              <a:defRPr sz="1600" b="1">
                <a:effectLst>
                  <a:outerShdw blurRad="38100" dist="38100" dir="2700000" algn="tl">
                    <a:srgbClr val="000000">
                      <a:alpha val="43137"/>
                    </a:srgbClr>
                  </a:outerShdw>
                </a:effectLst>
              </a:defRPr>
            </a:pPr>
            <a:endParaRPr lang="en-US"/>
          </a:p>
        </c:txPr>
        <c:crossAx val="55931264"/>
        <c:crosses val="autoZero"/>
        <c:crossBetween val="between"/>
        <c:majorUnit val="4"/>
      </c:valAx>
    </c:plotArea>
    <c:plotVisOnly val="1"/>
  </c:chart>
  <c:txPr>
    <a:bodyPr/>
    <a:lstStyle/>
    <a:p>
      <a:pPr>
        <a:defRPr sz="1800"/>
      </a:pPr>
      <a:endParaRPr lang="en-US"/>
    </a:p>
  </c:txPr>
  <c:externalData r:id="rId1"/>
</c:chartSpace>
</file>

<file path=ppt/charts/chart9.xml><?xml version="1.0" encoding="utf-8"?>
<c:chartSpace xmlns:c="http://schemas.openxmlformats.org/drawingml/2006/chart" xmlns:a="http://schemas.openxmlformats.org/drawingml/2006/main" xmlns:r="http://schemas.openxmlformats.org/officeDocument/2006/relationships">
  <c:date1904 val="1"/>
  <c:lang val="en-US"/>
  <c:chart>
    <c:title>
      <c:tx>
        <c:rich>
          <a:bodyPr/>
          <a:lstStyle/>
          <a:p>
            <a:pPr algn="l">
              <a:defRPr b="1">
                <a:effectLst>
                  <a:outerShdw blurRad="38100" dist="38100" dir="2700000" algn="tl">
                    <a:srgbClr val="000000">
                      <a:alpha val="43137"/>
                    </a:srgbClr>
                  </a:outerShdw>
                </a:effectLst>
              </a:defRPr>
            </a:pPr>
            <a:r>
              <a:rPr lang="en-US" sz="1600" b="1" dirty="0" smtClean="0">
                <a:effectLst>
                  <a:outerShdw blurRad="38100" dist="38100" dir="2700000" algn="tl">
                    <a:srgbClr val="000000">
                      <a:alpha val="43137"/>
                    </a:srgbClr>
                  </a:outerShdw>
                </a:effectLst>
              </a:rPr>
              <a:t>U.S. Net Natural Gas Imports (Trillion Cubic Feet)</a:t>
            </a:r>
          </a:p>
        </c:rich>
      </c:tx>
      <c:layout>
        <c:manualLayout>
          <c:xMode val="edge"/>
          <c:yMode val="edge"/>
          <c:x val="5.8049361476873847E-2"/>
          <c:y val="2.9348986125933813E-2"/>
        </c:manualLayout>
      </c:layout>
    </c:title>
    <c:plotArea>
      <c:layout>
        <c:manualLayout>
          <c:layoutTarget val="inner"/>
          <c:xMode val="edge"/>
          <c:yMode val="edge"/>
          <c:x val="6.6240004313186315E-2"/>
          <c:y val="0.15448239060832702"/>
          <c:w val="0.81450284400723638"/>
          <c:h val="0.71781737661661105"/>
        </c:manualLayout>
      </c:layout>
      <c:lineChart>
        <c:grouping val="standard"/>
        <c:ser>
          <c:idx val="2"/>
          <c:order val="2"/>
          <c:tx>
            <c:strRef>
              <c:f>Sheet1!$A$2</c:f>
              <c:strCache>
                <c:ptCount val="1"/>
                <c:pt idx="0">
                  <c:v> Net Imports</c:v>
                </c:pt>
              </c:strCache>
            </c:strRef>
          </c:tx>
          <c:spPr>
            <a:ln>
              <a:solidFill>
                <a:srgbClr val="FEDB34"/>
              </a:solidFill>
            </a:ln>
            <a:effectLst>
              <a:outerShdw blurRad="50800" dist="38100" dir="2700000" algn="tl" rotWithShape="0">
                <a:prstClr val="black">
                  <a:alpha val="40000"/>
                </a:prstClr>
              </a:outerShdw>
            </a:effectLst>
          </c:spPr>
          <c:marker>
            <c:symbol val="none"/>
          </c:marker>
          <c:cat>
            <c:strRef>
              <c:f>Sheet1!$B$1:$Y$1</c:f>
              <c:strCache>
                <c:ptCount val="24"/>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20242</c:v>
                </c:pt>
                <c:pt idx="18">
                  <c:v>20253</c:v>
                </c:pt>
                <c:pt idx="19">
                  <c:v>2026</c:v>
                </c:pt>
                <c:pt idx="20">
                  <c:v>2027</c:v>
                </c:pt>
                <c:pt idx="21">
                  <c:v>2028</c:v>
                </c:pt>
                <c:pt idx="22">
                  <c:v>2029</c:v>
                </c:pt>
                <c:pt idx="23">
                  <c:v>2030</c:v>
                </c:pt>
              </c:strCache>
            </c:strRef>
          </c:cat>
          <c:val>
            <c:numRef>
              <c:f>Sheet1!$B$2:$Y$2</c:f>
              <c:numCache>
                <c:formatCode>_(* #,##0.0_);_(* \(#,##0.0\);_(* "-"??_);_(@_)</c:formatCode>
                <c:ptCount val="24"/>
                <c:pt idx="0">
                  <c:v>3.7870240000000175</c:v>
                </c:pt>
                <c:pt idx="1">
                  <c:v>2.953427</c:v>
                </c:pt>
                <c:pt idx="2">
                  <c:v>2.7597479999999988</c:v>
                </c:pt>
                <c:pt idx="3">
                  <c:v>2.8196919999999968</c:v>
                </c:pt>
                <c:pt idx="4">
                  <c:v>2.7751039999999998</c:v>
                </c:pt>
                <c:pt idx="5">
                  <c:v>2.6221540000000001</c:v>
                </c:pt>
                <c:pt idx="6">
                  <c:v>2.3554519999999832</c:v>
                </c:pt>
                <c:pt idx="7">
                  <c:v>2.3166299999999809</c:v>
                </c:pt>
                <c:pt idx="8">
                  <c:v>2.3761679999999967</c:v>
                </c:pt>
                <c:pt idx="9">
                  <c:v>2.4800140000000002</c:v>
                </c:pt>
                <c:pt idx="10">
                  <c:v>2.5737739999999998</c:v>
                </c:pt>
                <c:pt idx="11">
                  <c:v>2.5815429999999977</c:v>
                </c:pt>
                <c:pt idx="12">
                  <c:v>2.5867960000000001</c:v>
                </c:pt>
                <c:pt idx="13">
                  <c:v>2.5695760000000001</c:v>
                </c:pt>
                <c:pt idx="14">
                  <c:v>2.5759579999999977</c:v>
                </c:pt>
                <c:pt idx="15">
                  <c:v>2.526033</c:v>
                </c:pt>
                <c:pt idx="16">
                  <c:v>2.3434409999999977</c:v>
                </c:pt>
                <c:pt idx="17">
                  <c:v>2.2235130000000147</c:v>
                </c:pt>
                <c:pt idx="18">
                  <c:v>2.1673010000000166</c:v>
                </c:pt>
                <c:pt idx="19">
                  <c:v>2.1036959999999998</c:v>
                </c:pt>
                <c:pt idx="20">
                  <c:v>2.062271</c:v>
                </c:pt>
                <c:pt idx="21">
                  <c:v>2.002764</c:v>
                </c:pt>
                <c:pt idx="22">
                  <c:v>1.9127860000000001</c:v>
                </c:pt>
                <c:pt idx="23">
                  <c:v>1.8360110000000001</c:v>
                </c:pt>
              </c:numCache>
            </c:numRef>
          </c:val>
        </c:ser>
        <c:ser>
          <c:idx val="3"/>
          <c:order val="3"/>
          <c:tx>
            <c:strRef>
              <c:f>Sheet1!$A$3</c:f>
              <c:strCache>
                <c:ptCount val="1"/>
                <c:pt idx="0">
                  <c:v> Net Imports</c:v>
                </c:pt>
              </c:strCache>
            </c:strRef>
          </c:tx>
          <c:spPr>
            <a:ln>
              <a:solidFill>
                <a:srgbClr val="BFE9F5"/>
              </a:solidFill>
            </a:ln>
            <a:effectLst>
              <a:outerShdw blurRad="50800" dist="38100" dir="2700000" algn="tl" rotWithShape="0">
                <a:prstClr val="black">
                  <a:alpha val="40000"/>
                </a:prstClr>
              </a:outerShdw>
            </a:effectLst>
          </c:spPr>
          <c:marker>
            <c:symbol val="none"/>
          </c:marker>
          <c:cat>
            <c:strRef>
              <c:f>Sheet1!$B$1:$Y$1</c:f>
              <c:strCache>
                <c:ptCount val="24"/>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20242</c:v>
                </c:pt>
                <c:pt idx="18">
                  <c:v>20253</c:v>
                </c:pt>
                <c:pt idx="19">
                  <c:v>2026</c:v>
                </c:pt>
                <c:pt idx="20">
                  <c:v>2027</c:v>
                </c:pt>
                <c:pt idx="21">
                  <c:v>2028</c:v>
                </c:pt>
                <c:pt idx="22">
                  <c:v>2029</c:v>
                </c:pt>
                <c:pt idx="23">
                  <c:v>2030</c:v>
                </c:pt>
              </c:strCache>
            </c:strRef>
          </c:cat>
          <c:val>
            <c:numRef>
              <c:f>Sheet1!$B$3:$Y$3</c:f>
              <c:numCache>
                <c:formatCode>_(* #,##0.0_);_(* \(#,##0.0\);_(* "-"??_);_(@_)</c:formatCode>
                <c:ptCount val="24"/>
                <c:pt idx="0">
                  <c:v>3.42813301086426</c:v>
                </c:pt>
                <c:pt idx="1">
                  <c:v>3.8747363090515101</c:v>
                </c:pt>
                <c:pt idx="2">
                  <c:v>4.2377901077270499</c:v>
                </c:pt>
                <c:pt idx="3">
                  <c:v>4.5489864349365146</c:v>
                </c:pt>
                <c:pt idx="4">
                  <c:v>4.8363499641418848</c:v>
                </c:pt>
                <c:pt idx="5">
                  <c:v>5.00142621994019</c:v>
                </c:pt>
                <c:pt idx="6">
                  <c:v>5.3833417892456392</c:v>
                </c:pt>
                <c:pt idx="7">
                  <c:v>5.3092093467712402</c:v>
                </c:pt>
                <c:pt idx="8">
                  <c:v>5.6198458671569318</c:v>
                </c:pt>
                <c:pt idx="9">
                  <c:v>5.7980265617370446</c:v>
                </c:pt>
                <c:pt idx="10">
                  <c:v>5.72872066497803</c:v>
                </c:pt>
                <c:pt idx="11">
                  <c:v>5.4446310997009304</c:v>
                </c:pt>
                <c:pt idx="12">
                  <c:v>5.1333899497985795</c:v>
                </c:pt>
                <c:pt idx="13">
                  <c:v>5.3450231552124023</c:v>
                </c:pt>
                <c:pt idx="14">
                  <c:v>5.2082638740539879</c:v>
                </c:pt>
                <c:pt idx="15">
                  <c:v>5.0953841209411603</c:v>
                </c:pt>
                <c:pt idx="16">
                  <c:v>5.1286582946777299</c:v>
                </c:pt>
                <c:pt idx="17">
                  <c:v>5.17423343658447</c:v>
                </c:pt>
                <c:pt idx="18">
                  <c:v>5.5811891555786124</c:v>
                </c:pt>
                <c:pt idx="19">
                  <c:v>5.5423612594604466</c:v>
                </c:pt>
                <c:pt idx="20">
                  <c:v>5.5695128440856845</c:v>
                </c:pt>
                <c:pt idx="21">
                  <c:v>5.6127185821533203</c:v>
                </c:pt>
                <c:pt idx="22">
                  <c:v>5.5241165161132235</c:v>
                </c:pt>
                <c:pt idx="23">
                  <c:v>5.4497771263122834</c:v>
                </c:pt>
              </c:numCache>
            </c:numRef>
          </c:val>
        </c:ser>
        <c:ser>
          <c:idx val="0"/>
          <c:order val="0"/>
          <c:tx>
            <c:strRef>
              <c:f>Sheet1!$A$2</c:f>
              <c:strCache>
                <c:ptCount val="1"/>
                <c:pt idx="0">
                  <c:v> Net Imports</c:v>
                </c:pt>
              </c:strCache>
            </c:strRef>
          </c:tx>
          <c:spPr>
            <a:ln>
              <a:solidFill>
                <a:srgbClr val="FEDB34"/>
              </a:solidFill>
            </a:ln>
            <a:effectLst>
              <a:outerShdw blurRad="50800" dist="38100" dir="2700000" algn="tl" rotWithShape="0">
                <a:prstClr val="black">
                  <a:alpha val="40000"/>
                </a:prstClr>
              </a:outerShdw>
            </a:effectLst>
          </c:spPr>
          <c:marker>
            <c:symbol val="none"/>
          </c:marker>
          <c:cat>
            <c:strRef>
              <c:f>Sheet1!$B$1:$Y$1</c:f>
              <c:strCache>
                <c:ptCount val="24"/>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20242</c:v>
                </c:pt>
                <c:pt idx="18">
                  <c:v>20253</c:v>
                </c:pt>
                <c:pt idx="19">
                  <c:v>2026</c:v>
                </c:pt>
                <c:pt idx="20">
                  <c:v>2027</c:v>
                </c:pt>
                <c:pt idx="21">
                  <c:v>2028</c:v>
                </c:pt>
                <c:pt idx="22">
                  <c:v>2029</c:v>
                </c:pt>
                <c:pt idx="23">
                  <c:v>2030</c:v>
                </c:pt>
              </c:strCache>
            </c:strRef>
          </c:cat>
          <c:val>
            <c:numRef>
              <c:f>Sheet1!$B$2:$Y$2</c:f>
              <c:numCache>
                <c:formatCode>_(* #,##0.0_);_(* \(#,##0.0\);_(* "-"??_);_(@_)</c:formatCode>
                <c:ptCount val="24"/>
                <c:pt idx="0">
                  <c:v>3.7870240000000175</c:v>
                </c:pt>
                <c:pt idx="1">
                  <c:v>2.953427</c:v>
                </c:pt>
                <c:pt idx="2">
                  <c:v>2.7597479999999988</c:v>
                </c:pt>
                <c:pt idx="3">
                  <c:v>2.8196919999999968</c:v>
                </c:pt>
                <c:pt idx="4">
                  <c:v>2.7751039999999998</c:v>
                </c:pt>
                <c:pt idx="5">
                  <c:v>2.6221540000000001</c:v>
                </c:pt>
                <c:pt idx="6">
                  <c:v>2.3554519999999832</c:v>
                </c:pt>
                <c:pt idx="7">
                  <c:v>2.3166299999999809</c:v>
                </c:pt>
                <c:pt idx="8">
                  <c:v>2.3761679999999967</c:v>
                </c:pt>
                <c:pt idx="9">
                  <c:v>2.4800140000000002</c:v>
                </c:pt>
                <c:pt idx="10">
                  <c:v>2.5737739999999998</c:v>
                </c:pt>
                <c:pt idx="11">
                  <c:v>2.5815429999999977</c:v>
                </c:pt>
                <c:pt idx="12">
                  <c:v>2.5867960000000001</c:v>
                </c:pt>
                <c:pt idx="13">
                  <c:v>2.5695760000000001</c:v>
                </c:pt>
                <c:pt idx="14">
                  <c:v>2.5759579999999977</c:v>
                </c:pt>
                <c:pt idx="15">
                  <c:v>2.526033</c:v>
                </c:pt>
                <c:pt idx="16">
                  <c:v>2.3434409999999977</c:v>
                </c:pt>
                <c:pt idx="17">
                  <c:v>2.2235130000000147</c:v>
                </c:pt>
                <c:pt idx="18">
                  <c:v>2.1673010000000166</c:v>
                </c:pt>
                <c:pt idx="19">
                  <c:v>2.1036959999999998</c:v>
                </c:pt>
                <c:pt idx="20">
                  <c:v>2.062271</c:v>
                </c:pt>
                <c:pt idx="21">
                  <c:v>2.002764</c:v>
                </c:pt>
                <c:pt idx="22">
                  <c:v>1.9127860000000001</c:v>
                </c:pt>
                <c:pt idx="23">
                  <c:v>1.8360110000000001</c:v>
                </c:pt>
              </c:numCache>
            </c:numRef>
          </c:val>
        </c:ser>
        <c:ser>
          <c:idx val="1"/>
          <c:order val="1"/>
          <c:tx>
            <c:strRef>
              <c:f>Sheet1!$A$3</c:f>
              <c:strCache>
                <c:ptCount val="1"/>
                <c:pt idx="0">
                  <c:v> Net Imports</c:v>
                </c:pt>
              </c:strCache>
            </c:strRef>
          </c:tx>
          <c:spPr>
            <a:ln>
              <a:solidFill>
                <a:srgbClr val="BFE9F5"/>
              </a:solidFill>
            </a:ln>
            <a:effectLst>
              <a:outerShdw blurRad="50800" dist="38100" dir="2700000" algn="tl" rotWithShape="0">
                <a:prstClr val="black">
                  <a:alpha val="40000"/>
                </a:prstClr>
              </a:outerShdw>
            </a:effectLst>
          </c:spPr>
          <c:marker>
            <c:symbol val="none"/>
          </c:marker>
          <c:cat>
            <c:strRef>
              <c:f>Sheet1!$B$1:$Y$1</c:f>
              <c:strCache>
                <c:ptCount val="24"/>
                <c:pt idx="0">
                  <c:v>2007</c:v>
                </c:pt>
                <c:pt idx="1">
                  <c:v>2008</c:v>
                </c:pt>
                <c:pt idx="2">
                  <c:v>2009</c:v>
                </c:pt>
                <c:pt idx="3">
                  <c:v>2010</c:v>
                </c:pt>
                <c:pt idx="4">
                  <c:v>2011</c:v>
                </c:pt>
                <c:pt idx="5">
                  <c:v>2012</c:v>
                </c:pt>
                <c:pt idx="6">
                  <c:v>2013</c:v>
                </c:pt>
                <c:pt idx="7">
                  <c:v>2014</c:v>
                </c:pt>
                <c:pt idx="8">
                  <c:v>2015</c:v>
                </c:pt>
                <c:pt idx="9">
                  <c:v>2016</c:v>
                </c:pt>
                <c:pt idx="10">
                  <c:v>2017</c:v>
                </c:pt>
                <c:pt idx="11">
                  <c:v>2018</c:v>
                </c:pt>
                <c:pt idx="12">
                  <c:v>2019</c:v>
                </c:pt>
                <c:pt idx="13">
                  <c:v>2020</c:v>
                </c:pt>
                <c:pt idx="14">
                  <c:v>2021</c:v>
                </c:pt>
                <c:pt idx="15">
                  <c:v>2022</c:v>
                </c:pt>
                <c:pt idx="16">
                  <c:v>2023</c:v>
                </c:pt>
                <c:pt idx="17">
                  <c:v>20242</c:v>
                </c:pt>
                <c:pt idx="18">
                  <c:v>20253</c:v>
                </c:pt>
                <c:pt idx="19">
                  <c:v>2026</c:v>
                </c:pt>
                <c:pt idx="20">
                  <c:v>2027</c:v>
                </c:pt>
                <c:pt idx="21">
                  <c:v>2028</c:v>
                </c:pt>
                <c:pt idx="22">
                  <c:v>2029</c:v>
                </c:pt>
                <c:pt idx="23">
                  <c:v>2030</c:v>
                </c:pt>
              </c:strCache>
            </c:strRef>
          </c:cat>
          <c:val>
            <c:numRef>
              <c:f>Sheet1!$B$3:$Y$3</c:f>
              <c:numCache>
                <c:formatCode>_(* #,##0.0_);_(* \(#,##0.0\);_(* "-"??_);_(@_)</c:formatCode>
                <c:ptCount val="24"/>
                <c:pt idx="0">
                  <c:v>3.42813301086426</c:v>
                </c:pt>
                <c:pt idx="1">
                  <c:v>3.8747363090515101</c:v>
                </c:pt>
                <c:pt idx="2">
                  <c:v>4.2377901077270499</c:v>
                </c:pt>
                <c:pt idx="3">
                  <c:v>4.5489864349365146</c:v>
                </c:pt>
                <c:pt idx="4">
                  <c:v>4.8363499641418848</c:v>
                </c:pt>
                <c:pt idx="5">
                  <c:v>5.00142621994019</c:v>
                </c:pt>
                <c:pt idx="6">
                  <c:v>5.3833417892456392</c:v>
                </c:pt>
                <c:pt idx="7">
                  <c:v>5.3092093467712402</c:v>
                </c:pt>
                <c:pt idx="8">
                  <c:v>5.6198458671569318</c:v>
                </c:pt>
                <c:pt idx="9">
                  <c:v>5.7980265617370446</c:v>
                </c:pt>
                <c:pt idx="10">
                  <c:v>5.72872066497803</c:v>
                </c:pt>
                <c:pt idx="11">
                  <c:v>5.4446310997009304</c:v>
                </c:pt>
                <c:pt idx="12">
                  <c:v>5.1333899497985795</c:v>
                </c:pt>
                <c:pt idx="13">
                  <c:v>5.3450231552124023</c:v>
                </c:pt>
                <c:pt idx="14">
                  <c:v>5.2082638740539879</c:v>
                </c:pt>
                <c:pt idx="15">
                  <c:v>5.0953841209411603</c:v>
                </c:pt>
                <c:pt idx="16">
                  <c:v>5.1286582946777299</c:v>
                </c:pt>
                <c:pt idx="17">
                  <c:v>5.17423343658447</c:v>
                </c:pt>
                <c:pt idx="18">
                  <c:v>5.5811891555786124</c:v>
                </c:pt>
                <c:pt idx="19">
                  <c:v>5.5423612594604466</c:v>
                </c:pt>
                <c:pt idx="20">
                  <c:v>5.5695128440856845</c:v>
                </c:pt>
                <c:pt idx="21">
                  <c:v>5.6127185821533203</c:v>
                </c:pt>
                <c:pt idx="22">
                  <c:v>5.5241165161132235</c:v>
                </c:pt>
                <c:pt idx="23">
                  <c:v>5.4497771263122834</c:v>
                </c:pt>
              </c:numCache>
            </c:numRef>
          </c:val>
        </c:ser>
        <c:marker val="1"/>
        <c:axId val="62625664"/>
        <c:axId val="62627200"/>
      </c:lineChart>
      <c:catAx>
        <c:axId val="62625664"/>
        <c:scaling>
          <c:orientation val="minMax"/>
        </c:scaling>
        <c:axPos val="b"/>
        <c:majorTickMark val="none"/>
        <c:tickLblPos val="nextTo"/>
        <c:spPr>
          <a:ln>
            <a:noFill/>
          </a:ln>
        </c:spPr>
        <c:txPr>
          <a:bodyPr/>
          <a:lstStyle/>
          <a:p>
            <a:pPr>
              <a:defRPr sz="1600" b="1">
                <a:effectLst>
                  <a:outerShdw blurRad="38100" dist="38100" dir="2700000" algn="tl">
                    <a:srgbClr val="000000">
                      <a:alpha val="43137"/>
                    </a:srgbClr>
                  </a:outerShdw>
                </a:effectLst>
              </a:defRPr>
            </a:pPr>
            <a:endParaRPr lang="en-US"/>
          </a:p>
        </c:txPr>
        <c:crossAx val="62627200"/>
        <c:crosses val="autoZero"/>
        <c:auto val="1"/>
        <c:lblAlgn val="ctr"/>
        <c:lblOffset val="100"/>
        <c:tickLblSkip val="23"/>
      </c:catAx>
      <c:valAx>
        <c:axId val="62627200"/>
        <c:scaling>
          <c:orientation val="minMax"/>
          <c:max val="7"/>
        </c:scaling>
        <c:axPos val="l"/>
        <c:numFmt formatCode="#,##0" sourceLinked="0"/>
        <c:tickLblPos val="nextTo"/>
        <c:spPr>
          <a:ln w="9525">
            <a:solidFill>
              <a:schemeClr val="tx1"/>
            </a:solidFill>
          </a:ln>
        </c:spPr>
        <c:txPr>
          <a:bodyPr/>
          <a:lstStyle/>
          <a:p>
            <a:pPr>
              <a:defRPr sz="1600" b="1">
                <a:effectLst>
                  <a:outerShdw blurRad="38100" dist="38100" dir="2700000" algn="tl">
                    <a:srgbClr val="000000">
                      <a:alpha val="43137"/>
                    </a:srgbClr>
                  </a:outerShdw>
                </a:effectLst>
              </a:defRPr>
            </a:pPr>
            <a:endParaRPr lang="en-US"/>
          </a:p>
        </c:txPr>
        <c:crossAx val="62625664"/>
        <c:crosses val="autoZero"/>
        <c:crossBetween val="between"/>
        <c:majorUnit val="7"/>
      </c:valAx>
    </c:plotArea>
    <c:plotVisOnly val="1"/>
  </c:chart>
  <c:txPr>
    <a:bodyPr/>
    <a:lstStyle/>
    <a:p>
      <a:pPr>
        <a:defRPr sz="1800"/>
      </a:pPr>
      <a:endParaRPr lang="en-US"/>
    </a:p>
  </c:txPr>
  <c:externalData r:id="rId1"/>
</c:chartSpace>
</file>

<file path=ppt/drawings/_rels/vmlDrawing1.vml.rels><?xml version="1.0" encoding="UTF-8" standalone="yes"?>
<Relationships xmlns="http://schemas.openxmlformats.org/package/2006/relationships"><Relationship Id="rId1" Type="http://schemas.openxmlformats.org/officeDocument/2006/relationships/image" Target="../media/image4.png"/></Relationships>
</file>

<file path=ppt/drawings/_rels/vmlDrawing2.vml.rels><?xml version="1.0" encoding="UTF-8" standalone="yes"?>
<Relationships xmlns="http://schemas.openxmlformats.org/package/2006/relationships"><Relationship Id="rId1" Type="http://schemas.openxmlformats.org/officeDocument/2006/relationships/image" Target="../media/image8.emf"/></Relationships>
</file>

<file path=ppt/drawings/drawing1.xml><?xml version="1.0" encoding="utf-8"?>
<c:userShapes xmlns:c="http://schemas.openxmlformats.org/drawingml/2006/chart">
  <cdr:relSizeAnchor xmlns:cdr="http://schemas.openxmlformats.org/drawingml/2006/chartDrawing">
    <cdr:from>
      <cdr:x>0.87294</cdr:x>
      <cdr:y>0.31885</cdr:y>
    </cdr:from>
    <cdr:to>
      <cdr:x>0.98094</cdr:x>
      <cdr:y>0.53395</cdr:y>
    </cdr:to>
    <cdr:sp macro="" textlink="">
      <cdr:nvSpPr>
        <cdr:cNvPr id="2" name="Down Arrow 1"/>
        <cdr:cNvSpPr/>
      </cdr:nvSpPr>
      <cdr:spPr>
        <a:xfrm xmlns:a="http://schemas.openxmlformats.org/drawingml/2006/main">
          <a:off x="5234940" y="1490987"/>
          <a:ext cx="647698" cy="1005838"/>
        </a:xfrm>
        <a:prstGeom xmlns:a="http://schemas.openxmlformats.org/drawingml/2006/main" prst="downArrow">
          <a:avLst/>
        </a:prstGeom>
        <a:solidFill xmlns:a="http://schemas.openxmlformats.org/drawingml/2006/main">
          <a:srgbClr val="C00000"/>
        </a:solidFill>
      </cdr:spPr>
      <cdr:style>
        <a:lnRef xmlns:a="http://schemas.openxmlformats.org/drawingml/2006/main" idx="2">
          <a:schemeClr val="accent1">
            <a:shade val="50000"/>
          </a:schemeClr>
        </a:lnRef>
        <a:fillRef xmlns:a="http://schemas.openxmlformats.org/drawingml/2006/main" idx="1">
          <a:schemeClr val="accent1"/>
        </a:fillRef>
        <a:effectRef xmlns:a="http://schemas.openxmlformats.org/drawingml/2006/main" idx="0">
          <a:schemeClr val="accent1"/>
        </a:effectRef>
        <a:fontRef xmlns:a="http://schemas.openxmlformats.org/drawingml/2006/main" idx="minor">
          <a:schemeClr val="lt1"/>
        </a:fontRef>
      </cdr:style>
      <cdr:txBody>
        <a:bodyPr xmlns:a="http://schemas.openxmlformats.org/drawingml/2006/main" vertOverflow="clip"/>
        <a:lstStyle xmlns:a="http://schemas.openxmlformats.org/drawingml/2006/main"/>
        <a:p xmlns:a="http://schemas.openxmlformats.org/drawingml/2006/main">
          <a:endParaRPr lang="en-US"/>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2" y="1"/>
            <a:ext cx="3005448" cy="461961"/>
          </a:xfrm>
          <a:prstGeom prst="rect">
            <a:avLst/>
          </a:prstGeom>
          <a:noFill/>
          <a:ln w="9525">
            <a:noFill/>
            <a:miter lim="800000"/>
            <a:headEnd/>
            <a:tailEnd/>
          </a:ln>
          <a:effectLst/>
        </p:spPr>
        <p:txBody>
          <a:bodyPr vert="horz" wrap="square" lIns="92806" tIns="46403" rIns="92806" bIns="46403" numCol="1" anchor="t" anchorCtr="0" compatLnSpc="1">
            <a:prstTxWarp prst="textNoShape">
              <a:avLst/>
            </a:prstTxWarp>
          </a:bodyPr>
          <a:lstStyle>
            <a:lvl1pPr defTabSz="928523">
              <a:defRPr sz="1200"/>
            </a:lvl1pPr>
          </a:lstStyle>
          <a:p>
            <a:endParaRPr lang="en-US" dirty="0"/>
          </a:p>
        </p:txBody>
      </p:sp>
      <p:sp>
        <p:nvSpPr>
          <p:cNvPr id="5123" name="Rectangle 3"/>
          <p:cNvSpPr>
            <a:spLocks noGrp="1" noChangeArrowheads="1"/>
          </p:cNvSpPr>
          <p:nvPr>
            <p:ph type="dt" idx="1"/>
          </p:nvPr>
        </p:nvSpPr>
        <p:spPr bwMode="auto">
          <a:xfrm>
            <a:off x="3927183" y="1"/>
            <a:ext cx="3005448" cy="461961"/>
          </a:xfrm>
          <a:prstGeom prst="rect">
            <a:avLst/>
          </a:prstGeom>
          <a:noFill/>
          <a:ln w="9525">
            <a:noFill/>
            <a:miter lim="800000"/>
            <a:headEnd/>
            <a:tailEnd/>
          </a:ln>
          <a:effectLst/>
        </p:spPr>
        <p:txBody>
          <a:bodyPr vert="horz" wrap="square" lIns="92806" tIns="46403" rIns="92806" bIns="46403" numCol="1" anchor="t" anchorCtr="0" compatLnSpc="1">
            <a:prstTxWarp prst="textNoShape">
              <a:avLst/>
            </a:prstTxWarp>
          </a:bodyPr>
          <a:lstStyle>
            <a:lvl1pPr algn="r" defTabSz="928523">
              <a:defRPr sz="1200"/>
            </a:lvl1pPr>
          </a:lstStyle>
          <a:p>
            <a:endParaRPr lang="en-US" dirty="0"/>
          </a:p>
        </p:txBody>
      </p:sp>
      <p:sp>
        <p:nvSpPr>
          <p:cNvPr id="5124" name="Rectangle 4"/>
          <p:cNvSpPr>
            <a:spLocks noGrp="1" noRot="1" noChangeAspect="1" noChangeArrowheads="1" noTextEdit="1"/>
          </p:cNvSpPr>
          <p:nvPr>
            <p:ph type="sldImg" idx="2"/>
          </p:nvPr>
        </p:nvSpPr>
        <p:spPr bwMode="auto">
          <a:xfrm>
            <a:off x="1158875" y="692150"/>
            <a:ext cx="4616450" cy="3462338"/>
          </a:xfrm>
          <a:prstGeom prst="rect">
            <a:avLst/>
          </a:prstGeom>
          <a:noFill/>
          <a:ln w="9525">
            <a:solidFill>
              <a:srgbClr val="000000"/>
            </a:solidFill>
            <a:miter lim="800000"/>
            <a:headEnd/>
            <a:tailEnd/>
          </a:ln>
          <a:effectLst/>
        </p:spPr>
      </p:sp>
      <p:sp>
        <p:nvSpPr>
          <p:cNvPr id="5125" name="Rectangle 5"/>
          <p:cNvSpPr>
            <a:spLocks noGrp="1" noChangeArrowheads="1"/>
          </p:cNvSpPr>
          <p:nvPr>
            <p:ph type="body" sz="quarter" idx="3"/>
          </p:nvPr>
        </p:nvSpPr>
        <p:spPr bwMode="auto">
          <a:xfrm>
            <a:off x="694049" y="4384683"/>
            <a:ext cx="5546104" cy="4156066"/>
          </a:xfrm>
          <a:prstGeom prst="rect">
            <a:avLst/>
          </a:prstGeom>
          <a:noFill/>
          <a:ln w="9525">
            <a:noFill/>
            <a:miter lim="800000"/>
            <a:headEnd/>
            <a:tailEnd/>
          </a:ln>
          <a:effectLst/>
        </p:spPr>
        <p:txBody>
          <a:bodyPr vert="horz" wrap="square" lIns="92806" tIns="46403" rIns="92806" bIns="46403"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5126" name="Rectangle 6"/>
          <p:cNvSpPr>
            <a:spLocks noGrp="1" noChangeArrowheads="1"/>
          </p:cNvSpPr>
          <p:nvPr>
            <p:ph type="ftr" sz="quarter" idx="4"/>
          </p:nvPr>
        </p:nvSpPr>
        <p:spPr bwMode="auto">
          <a:xfrm>
            <a:off x="2" y="8769364"/>
            <a:ext cx="3005448" cy="461961"/>
          </a:xfrm>
          <a:prstGeom prst="rect">
            <a:avLst/>
          </a:prstGeom>
          <a:noFill/>
          <a:ln w="9525">
            <a:noFill/>
            <a:miter lim="800000"/>
            <a:headEnd/>
            <a:tailEnd/>
          </a:ln>
          <a:effectLst/>
        </p:spPr>
        <p:txBody>
          <a:bodyPr vert="horz" wrap="square" lIns="92806" tIns="46403" rIns="92806" bIns="46403" numCol="1" anchor="b" anchorCtr="0" compatLnSpc="1">
            <a:prstTxWarp prst="textNoShape">
              <a:avLst/>
            </a:prstTxWarp>
          </a:bodyPr>
          <a:lstStyle>
            <a:lvl1pPr defTabSz="928523">
              <a:defRPr sz="1200"/>
            </a:lvl1pPr>
          </a:lstStyle>
          <a:p>
            <a:endParaRPr lang="en-US" dirty="0"/>
          </a:p>
        </p:txBody>
      </p:sp>
      <p:sp>
        <p:nvSpPr>
          <p:cNvPr id="5127" name="Rectangle 7"/>
          <p:cNvSpPr>
            <a:spLocks noGrp="1" noChangeArrowheads="1"/>
          </p:cNvSpPr>
          <p:nvPr>
            <p:ph type="sldNum" sz="quarter" idx="5"/>
          </p:nvPr>
        </p:nvSpPr>
        <p:spPr bwMode="auto">
          <a:xfrm>
            <a:off x="3927183" y="8769364"/>
            <a:ext cx="3005448" cy="461961"/>
          </a:xfrm>
          <a:prstGeom prst="rect">
            <a:avLst/>
          </a:prstGeom>
          <a:noFill/>
          <a:ln w="9525">
            <a:noFill/>
            <a:miter lim="800000"/>
            <a:headEnd/>
            <a:tailEnd/>
          </a:ln>
          <a:effectLst/>
        </p:spPr>
        <p:txBody>
          <a:bodyPr vert="horz" wrap="square" lIns="92806" tIns="46403" rIns="92806" bIns="46403" numCol="1" anchor="b" anchorCtr="0" compatLnSpc="1">
            <a:prstTxWarp prst="textNoShape">
              <a:avLst/>
            </a:prstTxWarp>
          </a:bodyPr>
          <a:lstStyle>
            <a:lvl1pPr algn="r" defTabSz="928523">
              <a:defRPr sz="1200"/>
            </a:lvl1pPr>
          </a:lstStyle>
          <a:p>
            <a:fld id="{2DC52FD5-1FAB-4A62-A7F5-252555EC1787}" type="slidenum">
              <a:rPr lang="en-US"/>
              <a:pPr/>
              <a:t>‹#›</a:t>
            </a:fld>
            <a:endParaRPr lang="en-US" dirty="0"/>
          </a:p>
        </p:txBody>
      </p:sp>
    </p:spTree>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p:txBody>
          <a:bodyPr/>
          <a:lstStyle/>
          <a:p>
            <a:pPr>
              <a:defRPr/>
            </a:pPr>
            <a:fld id="{71866F17-AF8B-4806-B5B5-C95C7DF11D38}" type="slidenum">
              <a:rPr lang="en-US" smtClean="0"/>
              <a:pPr>
                <a:defRPr/>
              </a:pPr>
              <a:t>1</a:t>
            </a:fld>
            <a:endParaRPr lang="en-US" dirty="0" smtClean="0"/>
          </a:p>
        </p:txBody>
      </p:sp>
      <p:sp>
        <p:nvSpPr>
          <p:cNvPr id="20483" name="Rectangle 7"/>
          <p:cNvSpPr txBox="1">
            <a:spLocks noGrp="1" noChangeArrowheads="1"/>
          </p:cNvSpPr>
          <p:nvPr/>
        </p:nvSpPr>
        <p:spPr bwMode="auto">
          <a:xfrm>
            <a:off x="3927574" y="8768813"/>
            <a:ext cx="3005121" cy="462561"/>
          </a:xfrm>
          <a:prstGeom prst="rect">
            <a:avLst/>
          </a:prstGeom>
          <a:noFill/>
          <a:ln w="9525">
            <a:noFill/>
            <a:miter lim="800000"/>
            <a:headEnd/>
            <a:tailEnd/>
          </a:ln>
        </p:spPr>
        <p:txBody>
          <a:bodyPr lIns="92783" tIns="46391" rIns="92783" bIns="46391" anchor="b"/>
          <a:lstStyle/>
          <a:p>
            <a:pPr algn="r" defTabSz="926994"/>
            <a:fld id="{F5BDE177-1D92-45B6-8089-E788FFE6B2FC}" type="slidenum">
              <a:rPr lang="en-US" sz="1100">
                <a:latin typeface="Arial" charset="0"/>
              </a:rPr>
              <a:pPr algn="r" defTabSz="926994"/>
              <a:t>1</a:t>
            </a:fld>
            <a:endParaRPr lang="en-US" sz="1100" dirty="0">
              <a:latin typeface="Arial" charset="0"/>
            </a:endParaRPr>
          </a:p>
        </p:txBody>
      </p:sp>
      <p:sp>
        <p:nvSpPr>
          <p:cNvPr id="20484" name="Rectangle 2"/>
          <p:cNvSpPr>
            <a:spLocks noGrp="1" noRot="1" noChangeAspect="1" noChangeArrowheads="1" noTextEdit="1"/>
          </p:cNvSpPr>
          <p:nvPr>
            <p:ph type="sldImg"/>
          </p:nvPr>
        </p:nvSpPr>
        <p:spPr>
          <a:ln/>
        </p:spPr>
      </p:sp>
      <p:sp>
        <p:nvSpPr>
          <p:cNvPr id="20485" name="Rectangle 3"/>
          <p:cNvSpPr>
            <a:spLocks noGrp="1" noChangeArrowheads="1"/>
          </p:cNvSpPr>
          <p:nvPr>
            <p:ph type="body" idx="1"/>
          </p:nvPr>
        </p:nvSpPr>
        <p:spPr>
          <a:xfrm>
            <a:off x="693722" y="4384407"/>
            <a:ext cx="5546758" cy="4156943"/>
          </a:xfrm>
          <a:noFill/>
          <a:ln/>
        </p:spPr>
        <p:txBody>
          <a:bodyPr lIns="92783" tIns="46391" rIns="92783" bIns="46391"/>
          <a:lstStyle/>
          <a:p>
            <a:pPr lvl="2" eaLnBrk="1" hangingPunct="1"/>
            <a:endParaRPr lang="en-US" dirty="0" smtClean="0">
              <a:latin typeface="Verdana"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Slide Image Placeholder 1"/>
          <p:cNvSpPr>
            <a:spLocks noGrp="1" noRot="1" noChangeAspect="1" noTextEdit="1"/>
          </p:cNvSpPr>
          <p:nvPr>
            <p:ph type="sldImg"/>
          </p:nvPr>
        </p:nvSpPr>
        <p:spPr>
          <a:ln/>
        </p:spPr>
      </p:sp>
      <p:sp>
        <p:nvSpPr>
          <p:cNvPr id="101379" name="Slide Number Placeholder 5"/>
          <p:cNvSpPr>
            <a:spLocks noGrp="1"/>
          </p:cNvSpPr>
          <p:nvPr>
            <p:ph type="sldNum" sz="quarter" idx="5"/>
          </p:nvPr>
        </p:nvSpPr>
        <p:spPr>
          <a:noFill/>
        </p:spPr>
        <p:txBody>
          <a:bodyPr/>
          <a:lstStyle/>
          <a:p>
            <a:fld id="{DA4B29D6-34AF-47B3-B9AA-722D358BBEA5}" type="slidenum">
              <a:rPr lang="en-US"/>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txBox="1">
            <a:spLocks noGrp="1" noChangeArrowheads="1"/>
          </p:cNvSpPr>
          <p:nvPr/>
        </p:nvSpPr>
        <p:spPr bwMode="auto">
          <a:xfrm>
            <a:off x="3927183" y="8769363"/>
            <a:ext cx="3005448" cy="461961"/>
          </a:xfrm>
          <a:prstGeom prst="rect">
            <a:avLst/>
          </a:prstGeom>
          <a:noFill/>
          <a:ln w="9525">
            <a:noFill/>
            <a:miter lim="800000"/>
            <a:headEnd/>
            <a:tailEnd/>
          </a:ln>
        </p:spPr>
        <p:txBody>
          <a:bodyPr lIns="92811" tIns="46405" rIns="92811" bIns="46405" anchor="b"/>
          <a:lstStyle/>
          <a:p>
            <a:pPr algn="r" defTabSz="928570"/>
            <a:fld id="{84B62673-1875-4EFF-98AA-7729526784C6}" type="slidenum">
              <a:rPr lang="en-US" sz="1200"/>
              <a:pPr algn="r" defTabSz="928570"/>
              <a:t>4</a:t>
            </a:fld>
            <a:endParaRPr lang="en-US" sz="1200" dirty="0"/>
          </a:p>
        </p:txBody>
      </p:sp>
      <p:sp>
        <p:nvSpPr>
          <p:cNvPr id="51203" name="Rectangle 2"/>
          <p:cNvSpPr>
            <a:spLocks noGrp="1" noRot="1" noChangeAspect="1" noChangeArrowheads="1" noTextEdit="1"/>
          </p:cNvSpPr>
          <p:nvPr>
            <p:ph type="sldImg"/>
          </p:nvPr>
        </p:nvSpPr>
        <p:spPr>
          <a:solidFill>
            <a:srgbClr val="FFFFFF"/>
          </a:solidFill>
          <a:ln/>
        </p:spPr>
      </p:sp>
      <p:sp>
        <p:nvSpPr>
          <p:cNvPr id="51204"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p>
            <a:fld id="{EFBDBBF8-D949-4888-896A-4A9D2496DECC}" type="slidenum">
              <a:rPr lang="en-US"/>
              <a:pPr/>
              <a:t>7</a:t>
            </a:fld>
            <a:endParaRPr lang="en-US" dirty="0"/>
          </a:p>
        </p:txBody>
      </p:sp>
      <p:sp>
        <p:nvSpPr>
          <p:cNvPr id="20483" name="Rectangle 7"/>
          <p:cNvSpPr txBox="1">
            <a:spLocks noGrp="1" noChangeArrowheads="1"/>
          </p:cNvSpPr>
          <p:nvPr/>
        </p:nvSpPr>
        <p:spPr bwMode="auto">
          <a:xfrm>
            <a:off x="3927183" y="8769363"/>
            <a:ext cx="3005448" cy="461961"/>
          </a:xfrm>
          <a:prstGeom prst="rect">
            <a:avLst/>
          </a:prstGeom>
          <a:noFill/>
          <a:ln w="9525">
            <a:noFill/>
            <a:miter lim="800000"/>
            <a:headEnd/>
            <a:tailEnd/>
          </a:ln>
        </p:spPr>
        <p:txBody>
          <a:bodyPr lIns="92811" tIns="46405" rIns="92811" bIns="46405" anchor="b"/>
          <a:lstStyle/>
          <a:p>
            <a:pPr algn="r" defTabSz="928570"/>
            <a:fld id="{4B35C1AE-87D4-422C-BBCC-D983544E9A16}" type="slidenum">
              <a:rPr lang="en-US" sz="1200"/>
              <a:pPr algn="r" defTabSz="928570"/>
              <a:t>7</a:t>
            </a:fld>
            <a:endParaRPr lang="en-US" sz="1200" dirty="0"/>
          </a:p>
        </p:txBody>
      </p:sp>
      <p:sp>
        <p:nvSpPr>
          <p:cNvPr id="20484" name="Rectangle 2"/>
          <p:cNvSpPr>
            <a:spLocks noGrp="1" noRot="1" noChangeAspect="1" noChangeArrowheads="1" noTextEdit="1"/>
          </p:cNvSpPr>
          <p:nvPr>
            <p:ph type="sldImg"/>
          </p:nvPr>
        </p:nvSpPr>
        <p:spPr>
          <a:solidFill>
            <a:srgbClr val="FFFFFF"/>
          </a:solidFill>
          <a:ln/>
        </p:spPr>
      </p:sp>
      <p:sp>
        <p:nvSpPr>
          <p:cNvPr id="20485" name="Rectangle 3"/>
          <p:cNvSpPr>
            <a:spLocks noGrp="1" noChangeArrowheads="1"/>
          </p:cNvSpPr>
          <p:nvPr>
            <p:ph type="body" idx="1"/>
          </p:nvPr>
        </p:nvSpPr>
        <p:spPr>
          <a:xfrm>
            <a:off x="924875" y="4384682"/>
            <a:ext cx="5084452" cy="4156066"/>
          </a:xfrm>
          <a:noFill/>
          <a:ln>
            <a:solidFill>
              <a:srgbClr val="000000"/>
            </a:solidFill>
          </a:ln>
        </p:spPr>
        <p:txBody>
          <a:bodyPr/>
          <a:lstStyle/>
          <a:p>
            <a:pPr lvl="2"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algn="l">
              <a:buFont typeface="Arial" pitchFamily="34" charset="0"/>
              <a:buChar char="•"/>
            </a:pPr>
            <a:r>
              <a:rPr lang="en-US" dirty="0" smtClean="0"/>
              <a:t>The ultimately recoverable resource base of conventional gas in North America is 68.8 trillion cubic </a:t>
            </a:r>
            <a:r>
              <a:rPr lang="en-US" dirty="0" err="1" smtClean="0"/>
              <a:t>metres</a:t>
            </a:r>
            <a:r>
              <a:rPr lang="en-US" dirty="0" smtClean="0"/>
              <a:t> (2,428.6 trillion cubic feet).  Source:  IEA World Energy Outlook 2009 – table 11.2, pg 395</a:t>
            </a:r>
          </a:p>
          <a:p>
            <a:pPr algn="l">
              <a:buFont typeface="Arial" pitchFamily="34" charset="0"/>
              <a:buChar char="•"/>
            </a:pPr>
            <a:r>
              <a:rPr lang="en-US" dirty="0" smtClean="0"/>
              <a:t>However, there are vast resources of unconventional gas.  Total resource-in-place of unconventional gas in North America is 233 trillion cubic </a:t>
            </a:r>
            <a:r>
              <a:rPr lang="en-US" dirty="0" err="1" smtClean="0"/>
              <a:t>metres</a:t>
            </a:r>
            <a:r>
              <a:rPr lang="en-US" dirty="0" smtClean="0"/>
              <a:t> (8,224.9 trillion cubic feet).  Source: IEA World Energy Outlook 2009 – table 11.3, pg 397</a:t>
            </a:r>
          </a:p>
          <a:p>
            <a:pPr algn="l">
              <a:buFont typeface="Arial" pitchFamily="34" charset="0"/>
              <a:buChar char="•"/>
            </a:pPr>
            <a:r>
              <a:rPr lang="en-US" dirty="0" smtClean="0"/>
              <a:t>Estimates suggest that unconventional gas resources have increased the size of the domestic recoverable resource base by a factor of at least 2x—recognizing there is still huge uncertainty over long-term potential.   As a result, higher domestic production is projected  to reduce the level of LNG imports required in the U.S. by 66% in 2030—having obvious consequences on global LNG markets.</a:t>
            </a:r>
          </a:p>
          <a:p>
            <a:pPr algn="l">
              <a:buFont typeface="Arial" pitchFamily="34" charset="0"/>
              <a:buChar char="•"/>
            </a:pPr>
            <a:r>
              <a:rPr lang="en-US" dirty="0" smtClean="0"/>
              <a:t>The size of the global resource base in place is staggering.  The key question is whether or not the U.S. success can be repeated in other basins (Europe and China)?   </a:t>
            </a:r>
          </a:p>
          <a:p>
            <a:pPr algn="l">
              <a:buFont typeface="Arial" pitchFamily="34" charset="0"/>
              <a:buChar char="•"/>
            </a:pPr>
            <a:r>
              <a:rPr lang="en-US" dirty="0" smtClean="0"/>
              <a:t>The answer to this question will have huge implications on global LNG markets and future conventional gas developments.  </a:t>
            </a:r>
          </a:p>
          <a:p>
            <a:pPr algn="l">
              <a:buFont typeface="Arial" pitchFamily="34" charset="0"/>
              <a:buChar char="•"/>
            </a:pPr>
            <a:r>
              <a:rPr lang="en-US" dirty="0" smtClean="0"/>
              <a:t>Geology, access to market, environmental concerns, and lack of clear development regimes outside the U.S. all point to huge uncertainties in the future of unconventional gas making it perhaps the biggest wildcard, except perhaps Iraq, impacting global energy markets.  </a:t>
            </a:r>
            <a:endParaRPr lang="en-US" dirty="0"/>
          </a:p>
        </p:txBody>
      </p:sp>
      <p:sp>
        <p:nvSpPr>
          <p:cNvPr id="5" name="Slide Number Placeholder 4"/>
          <p:cNvSpPr>
            <a:spLocks noGrp="1"/>
          </p:cNvSpPr>
          <p:nvPr>
            <p:ph type="sldNum" sz="quarter" idx="11"/>
          </p:nvPr>
        </p:nvSpPr>
        <p:spPr/>
        <p:txBody>
          <a:bodyPr/>
          <a:lstStyle/>
          <a:p>
            <a:pPr>
              <a:defRPr/>
            </a:pPr>
            <a:fld id="{ADFC1B4A-1A6B-478C-B988-A3F816F53D83}" type="slidenum">
              <a:rPr lang="en-US" smtClean="0"/>
              <a:pPr>
                <a:defRPr/>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8482" name="Rectangle 7"/>
          <p:cNvSpPr txBox="1">
            <a:spLocks noGrp="1" noChangeArrowheads="1"/>
          </p:cNvSpPr>
          <p:nvPr/>
        </p:nvSpPr>
        <p:spPr bwMode="auto">
          <a:xfrm>
            <a:off x="3929063" y="8770939"/>
            <a:ext cx="3005137" cy="461962"/>
          </a:xfrm>
          <a:prstGeom prst="rect">
            <a:avLst/>
          </a:prstGeom>
          <a:noFill/>
          <a:ln w="9525">
            <a:noFill/>
            <a:miter lim="800000"/>
            <a:headEnd/>
            <a:tailEnd/>
          </a:ln>
        </p:spPr>
        <p:txBody>
          <a:bodyPr lIns="94622" tIns="47314" rIns="94622" bIns="47314" anchor="b"/>
          <a:lstStyle/>
          <a:p>
            <a:pPr algn="r" defTabSz="946032" eaLnBrk="0" hangingPunct="0"/>
            <a:fld id="{57F685FE-AE6D-41C0-928A-9F2305A89F34}" type="slidenum">
              <a:rPr lang="en-US" sz="1200">
                <a:latin typeface="Times" pitchFamily="18" charset="0"/>
              </a:rPr>
              <a:pPr algn="r" defTabSz="946032" eaLnBrk="0" hangingPunct="0"/>
              <a:t>11</a:t>
            </a:fld>
            <a:endParaRPr lang="en-US" sz="1200" dirty="0">
              <a:latin typeface="Times" pitchFamily="18" charset="0"/>
            </a:endParaRPr>
          </a:p>
        </p:txBody>
      </p:sp>
      <p:sp>
        <p:nvSpPr>
          <p:cNvPr id="148483" name="Rectangle 2"/>
          <p:cNvSpPr>
            <a:spLocks noGrp="1" noRot="1" noChangeAspect="1" noChangeArrowheads="1" noTextEdit="1"/>
          </p:cNvSpPr>
          <p:nvPr>
            <p:ph type="sldImg"/>
          </p:nvPr>
        </p:nvSpPr>
        <p:spPr>
          <a:ln/>
        </p:spPr>
      </p:sp>
      <p:sp>
        <p:nvSpPr>
          <p:cNvPr id="148484" name="Rectangle 3"/>
          <p:cNvSpPr>
            <a:spLocks noGrp="1" noChangeArrowheads="1"/>
          </p:cNvSpPr>
          <p:nvPr>
            <p:ph type="body" idx="1"/>
          </p:nvPr>
        </p:nvSpPr>
        <p:spPr>
          <a:xfrm>
            <a:off x="922339" y="4386264"/>
            <a:ext cx="5089525" cy="4154487"/>
          </a:xfrm>
        </p:spPr>
        <p:txBody>
          <a:bodyPr lIns="94622" tIns="47314" rIns="94622" bIns="47314"/>
          <a:lstStyle/>
          <a:p>
            <a:pPr eaLnBrk="1" hangingPunct="1"/>
            <a:endParaRPr lang="en-US" dirty="0" smtClean="0">
              <a:solidFill>
                <a:srgbClr val="000000"/>
              </a:solidFill>
              <a:latin typeface="Times New Roman" pitchFamily="18" charset="0"/>
              <a:ea typeface="ＭＳ Ｐゴシック" pitchFamily="-107" charset="-128"/>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5603" name="Rectangle 3"/>
          <p:cNvSpPr>
            <a:spLocks noGrp="1" noChangeArrowheads="1"/>
          </p:cNvSpPr>
          <p:nvPr>
            <p:ph type="ctrTitle"/>
          </p:nvPr>
        </p:nvSpPr>
        <p:spPr bwMode="white">
          <a:xfrm>
            <a:off x="685800" y="3900488"/>
            <a:ext cx="5761038" cy="1323975"/>
          </a:xfrm>
        </p:spPr>
        <p:txBody>
          <a:bodyPr tIns="0" bIns="0"/>
          <a:lstStyle>
            <a:lvl1pPr>
              <a:lnSpc>
                <a:spcPct val="90000"/>
              </a:lnSpc>
              <a:defRPr>
                <a:solidFill>
                  <a:schemeClr val="tx1"/>
                </a:solidFill>
              </a:defRPr>
            </a:lvl1pPr>
          </a:lstStyle>
          <a:p>
            <a:r>
              <a:rPr lang="en-US" smtClean="0"/>
              <a:t>Click to edit Master title style</a:t>
            </a:r>
            <a:endParaRPr lang="en-US"/>
          </a:p>
        </p:txBody>
      </p:sp>
      <p:sp>
        <p:nvSpPr>
          <p:cNvPr id="25604" name="Rectangle 4"/>
          <p:cNvSpPr>
            <a:spLocks noGrp="1" noChangeArrowheads="1"/>
          </p:cNvSpPr>
          <p:nvPr>
            <p:ph type="subTitle" idx="1"/>
          </p:nvPr>
        </p:nvSpPr>
        <p:spPr bwMode="white">
          <a:xfrm>
            <a:off x="674688" y="5348288"/>
            <a:ext cx="5778500" cy="573087"/>
          </a:xfrm>
        </p:spPr>
        <p:txBody>
          <a:bodyPr lIns="0" tIns="0" rIns="0" bIns="0"/>
          <a:lstStyle>
            <a:lvl1pPr marL="0" indent="0">
              <a:lnSpc>
                <a:spcPct val="90000"/>
              </a:lnSpc>
              <a:spcBef>
                <a:spcPct val="0"/>
              </a:spcBef>
              <a:buFontTx/>
              <a:buNone/>
              <a:defRPr sz="1800"/>
            </a:lvl1pPr>
          </a:lstStyle>
          <a:p>
            <a:r>
              <a:rPr lang="en-US" smtClean="0"/>
              <a:t>Click to edit Master subtitle style</a:t>
            </a:r>
            <a:endParaRPr lang="en-US"/>
          </a:p>
        </p:txBody>
      </p:sp>
    </p:spTree>
  </p:cSld>
  <p:clrMapOvr>
    <a:masterClrMapping/>
  </p:clrMapOvr>
  <p:transition spd="slow">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5" name="Slide Number Placeholder 4"/>
          <p:cNvSpPr>
            <a:spLocks noGrp="1"/>
          </p:cNvSpPr>
          <p:nvPr>
            <p:ph type="sldNum" sz="quarter" idx="11"/>
          </p:nvPr>
        </p:nvSpPr>
        <p:spPr/>
        <p:txBody>
          <a:bodyPr/>
          <a:lstStyle>
            <a:lvl1pPr>
              <a:defRPr/>
            </a:lvl1pPr>
          </a:lstStyle>
          <a:p>
            <a:fld id="{187172D5-E169-4499-B1CD-C8A50AE462E4}" type="slidenum">
              <a:rPr lang="en-US"/>
              <a:pPr/>
              <a:t>‹#›</a:t>
            </a:fld>
            <a:endParaRPr lang="en-US" dirty="0"/>
          </a:p>
        </p:txBody>
      </p:sp>
    </p:spTree>
  </p:cSld>
  <p:clrMapOvr>
    <a:masterClrMapping/>
  </p:clrMapOvr>
  <p:transition spd="slow">
    <p:fad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72250" y="227013"/>
            <a:ext cx="2114550" cy="58991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227013" y="227013"/>
            <a:ext cx="6192837" cy="589915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5" name="Slide Number Placeholder 4"/>
          <p:cNvSpPr>
            <a:spLocks noGrp="1"/>
          </p:cNvSpPr>
          <p:nvPr>
            <p:ph type="sldNum" sz="quarter" idx="11"/>
          </p:nvPr>
        </p:nvSpPr>
        <p:spPr/>
        <p:txBody>
          <a:bodyPr/>
          <a:lstStyle>
            <a:lvl1pPr>
              <a:defRPr/>
            </a:lvl1pPr>
          </a:lstStyle>
          <a:p>
            <a:fld id="{03BB7C60-0664-4E8A-BAD3-F150C13B4925}" type="slidenum">
              <a:rPr lang="en-US"/>
              <a:pPr/>
              <a:t>‹#›</a:t>
            </a:fld>
            <a:endParaRPr lang="en-US" dirty="0"/>
          </a:p>
        </p:txBody>
      </p:sp>
    </p:spTree>
  </p:cSld>
  <p:clrMapOvr>
    <a:masterClrMapping/>
  </p:clrMapOvr>
  <p:transition spd="slow">
    <p:fade/>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type="txAndChart" preserve="1">
  <p:cSld name="Title, Text and Chart">
    <p:spTree>
      <p:nvGrpSpPr>
        <p:cNvPr id="1" name=""/>
        <p:cNvGrpSpPr/>
        <p:nvPr/>
      </p:nvGrpSpPr>
      <p:grpSpPr>
        <a:xfrm>
          <a:off x="0" y="0"/>
          <a:ext cx="0" cy="0"/>
          <a:chOff x="0" y="0"/>
          <a:chExt cx="0" cy="0"/>
        </a:xfrm>
      </p:grpSpPr>
      <p:sp>
        <p:nvSpPr>
          <p:cNvPr id="2" name="Title 1"/>
          <p:cNvSpPr>
            <a:spLocks noGrp="1"/>
          </p:cNvSpPr>
          <p:nvPr>
            <p:ph type="title"/>
          </p:nvPr>
        </p:nvSpPr>
        <p:spPr>
          <a:xfrm>
            <a:off x="227013" y="227013"/>
            <a:ext cx="7445375" cy="9874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hart Placeholder 3"/>
          <p:cNvSpPr>
            <a:spLocks noGrp="1"/>
          </p:cNvSpPr>
          <p:nvPr>
            <p:ph type="chart" sz="half" idx="2"/>
          </p:nvPr>
        </p:nvSpPr>
        <p:spPr>
          <a:xfrm>
            <a:off x="4648200" y="1600200"/>
            <a:ext cx="4038600" cy="4525963"/>
          </a:xfrm>
        </p:spPr>
        <p:txBody>
          <a:bodyPr/>
          <a:lstStyle/>
          <a:p>
            <a:r>
              <a:rPr lang="en-US" dirty="0" smtClean="0"/>
              <a:t>Click icon to add chart</a:t>
            </a:r>
            <a:endParaRPr lang="en-US" dirty="0"/>
          </a:p>
        </p:txBody>
      </p:sp>
      <p:sp>
        <p:nvSpPr>
          <p:cNvPr id="5" name="Footer Placeholder 4"/>
          <p:cNvSpPr>
            <a:spLocks noGrp="1"/>
          </p:cNvSpPr>
          <p:nvPr>
            <p:ph type="ftr" sz="quarter" idx="10"/>
          </p:nvPr>
        </p:nvSpPr>
        <p:spPr>
          <a:xfrm>
            <a:off x="227013" y="6477000"/>
            <a:ext cx="4114800" cy="304800"/>
          </a:xfrm>
        </p:spPr>
        <p:txBody>
          <a:bodyPr/>
          <a:lstStyle>
            <a:lvl1pPr>
              <a:defRPr/>
            </a:lvl1pPr>
          </a:lstStyle>
          <a:p>
            <a:r>
              <a:rPr lang="en-US" dirty="0" smtClean="0"/>
              <a:t>© 2009 Chevron Corporation</a:t>
            </a:r>
            <a:endParaRPr lang="en-US" dirty="0"/>
          </a:p>
        </p:txBody>
      </p:sp>
      <p:sp>
        <p:nvSpPr>
          <p:cNvPr id="6" name="Slide Number Placeholder 5"/>
          <p:cNvSpPr>
            <a:spLocks noGrp="1"/>
          </p:cNvSpPr>
          <p:nvPr>
            <p:ph type="sldNum" sz="quarter" idx="11"/>
          </p:nvPr>
        </p:nvSpPr>
        <p:spPr>
          <a:xfrm>
            <a:off x="7005638" y="6477000"/>
            <a:ext cx="1905000" cy="228600"/>
          </a:xfrm>
        </p:spPr>
        <p:txBody>
          <a:bodyPr/>
          <a:lstStyle>
            <a:lvl1pPr>
              <a:defRPr/>
            </a:lvl1pPr>
          </a:lstStyle>
          <a:p>
            <a:fld id="{470A3F77-EC47-46B1-99FF-72A2BF708E3D}" type="slidenum">
              <a:rPr lang="en-US"/>
              <a:pPr/>
              <a:t>‹#›</a:t>
            </a:fld>
            <a:endParaRPr lang="en-US" dirty="0"/>
          </a:p>
        </p:txBody>
      </p:sp>
    </p:spTree>
  </p:cSld>
  <p:clrMapOvr>
    <a:masterClrMapping/>
  </p:clrMapOvr>
  <p:transition spd="slow">
    <p:fade/>
  </p:transition>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reserve="1">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227013" y="227013"/>
            <a:ext cx="7445375" cy="987425"/>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r>
              <a:rPr lang="en-US" dirty="0" smtClean="0"/>
              <a:t>Click icon to add clip art</a:t>
            </a:r>
            <a:endParaRPr lang="en-US" dirty="0"/>
          </a:p>
        </p:txBody>
      </p:sp>
      <p:sp>
        <p:nvSpPr>
          <p:cNvPr id="5" name="Footer Placeholder 4"/>
          <p:cNvSpPr>
            <a:spLocks noGrp="1"/>
          </p:cNvSpPr>
          <p:nvPr>
            <p:ph type="ftr" sz="quarter" idx="10"/>
          </p:nvPr>
        </p:nvSpPr>
        <p:spPr>
          <a:xfrm>
            <a:off x="227013" y="6477000"/>
            <a:ext cx="4114800" cy="304800"/>
          </a:xfrm>
        </p:spPr>
        <p:txBody>
          <a:bodyPr/>
          <a:lstStyle>
            <a:lvl1pPr>
              <a:defRPr/>
            </a:lvl1pPr>
          </a:lstStyle>
          <a:p>
            <a:r>
              <a:rPr lang="en-US" dirty="0" smtClean="0"/>
              <a:t>© 2009 Chevron Corporation</a:t>
            </a:r>
            <a:endParaRPr lang="en-US" dirty="0"/>
          </a:p>
        </p:txBody>
      </p:sp>
      <p:sp>
        <p:nvSpPr>
          <p:cNvPr id="6" name="Slide Number Placeholder 5"/>
          <p:cNvSpPr>
            <a:spLocks noGrp="1"/>
          </p:cNvSpPr>
          <p:nvPr>
            <p:ph type="sldNum" sz="quarter" idx="11"/>
          </p:nvPr>
        </p:nvSpPr>
        <p:spPr>
          <a:xfrm>
            <a:off x="7005638" y="6477000"/>
            <a:ext cx="1905000" cy="228600"/>
          </a:xfrm>
        </p:spPr>
        <p:txBody>
          <a:bodyPr/>
          <a:lstStyle>
            <a:lvl1pPr>
              <a:defRPr/>
            </a:lvl1pPr>
          </a:lstStyle>
          <a:p>
            <a:fld id="{AEF22716-04C8-4810-A812-4FD36A2DD6C8}" type="slidenum">
              <a:rPr lang="en-US"/>
              <a:pPr/>
              <a:t>‹#›</a:t>
            </a:fld>
            <a:endParaRPr lang="en-US" dirty="0"/>
          </a:p>
        </p:txBody>
      </p:sp>
    </p:spTree>
  </p:cSld>
  <p:clrMapOvr>
    <a:masterClrMapping/>
  </p:clrMapOvr>
  <p:transition spd="slow">
    <p:fade/>
  </p:transition>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cSld name="1_Blank">
    <p:spTree>
      <p:nvGrpSpPr>
        <p:cNvPr id="1" name=""/>
        <p:cNvGrpSpPr/>
        <p:nvPr/>
      </p:nvGrpSpPr>
      <p:grpSpPr>
        <a:xfrm>
          <a:off x="0" y="0"/>
          <a:ext cx="0" cy="0"/>
          <a:chOff x="0" y="0"/>
          <a:chExt cx="0" cy="0"/>
        </a:xfrm>
      </p:grpSpPr>
      <p:sp>
        <p:nvSpPr>
          <p:cNvPr id="2" name="Rectangle 9"/>
          <p:cNvSpPr>
            <a:spLocks noGrp="1" noChangeArrowheads="1"/>
          </p:cNvSpPr>
          <p:nvPr>
            <p:ph type="ftr" sz="quarter" idx="10"/>
          </p:nvPr>
        </p:nvSpPr>
        <p:spPr>
          <a:ln/>
        </p:spPr>
        <p:txBody>
          <a:bodyPr/>
          <a:lstStyle>
            <a:lvl1pPr>
              <a:defRPr/>
            </a:lvl1pPr>
          </a:lstStyle>
          <a:p>
            <a:pPr>
              <a:defRPr/>
            </a:pPr>
            <a:r>
              <a:rPr lang="en-US" dirty="0"/>
              <a:t>© 2009 Chevron Corporation</a:t>
            </a:r>
          </a:p>
        </p:txBody>
      </p:sp>
    </p:spTree>
  </p:cSld>
  <p:clrMapOvr>
    <a:masterClrMapping/>
  </p:clrMapOvr>
  <p:transition spd="slow">
    <p:fade/>
  </p:transition>
</p:sldLayout>
</file>

<file path=ppt/slideLayouts/slideLayout15.xml><?xml version="1.0" encoding="utf-8"?>
<p:sldLayout xmlns:a="http://schemas.openxmlformats.org/drawingml/2006/main" xmlns:r="http://schemas.openxmlformats.org/officeDocument/2006/relationships" xmlns:p="http://schemas.openxmlformats.org/presentationml/2006/main" type="chart">
  <p:cSld name="Title and Chart">
    <p:spTree>
      <p:nvGrpSpPr>
        <p:cNvPr id="1" name=""/>
        <p:cNvGrpSpPr/>
        <p:nvPr/>
      </p:nvGrpSpPr>
      <p:grpSpPr>
        <a:xfrm>
          <a:off x="0" y="0"/>
          <a:ext cx="0" cy="0"/>
          <a:chOff x="0" y="0"/>
          <a:chExt cx="0" cy="0"/>
        </a:xfrm>
      </p:grpSpPr>
      <p:sp>
        <p:nvSpPr>
          <p:cNvPr id="2" name="Title 1"/>
          <p:cNvSpPr>
            <a:spLocks noGrp="1"/>
          </p:cNvSpPr>
          <p:nvPr>
            <p:ph type="title"/>
          </p:nvPr>
        </p:nvSpPr>
        <p:spPr>
          <a:xfrm>
            <a:off x="227013" y="227013"/>
            <a:ext cx="7445375" cy="987425"/>
          </a:xfrm>
        </p:spPr>
        <p:txBody>
          <a:bodyPr/>
          <a:lstStyle/>
          <a:p>
            <a:r>
              <a:rPr lang="en-US" smtClean="0"/>
              <a:t>Click to edit Master title style</a:t>
            </a:r>
            <a:endParaRPr lang="en-US"/>
          </a:p>
        </p:txBody>
      </p:sp>
      <p:sp>
        <p:nvSpPr>
          <p:cNvPr id="3" name="Chart Placeholder 2"/>
          <p:cNvSpPr>
            <a:spLocks noGrp="1"/>
          </p:cNvSpPr>
          <p:nvPr>
            <p:ph type="chart" idx="1"/>
          </p:nvPr>
        </p:nvSpPr>
        <p:spPr>
          <a:xfrm>
            <a:off x="457200" y="1600200"/>
            <a:ext cx="8229600" cy="4525963"/>
          </a:xfrm>
        </p:spPr>
        <p:txBody>
          <a:bodyPr/>
          <a:lstStyle/>
          <a:p>
            <a:pPr lvl="0"/>
            <a:endParaRPr lang="en-US" noProof="0" smtClean="0"/>
          </a:p>
        </p:txBody>
      </p:sp>
      <p:sp>
        <p:nvSpPr>
          <p:cNvPr id="4" name="Rectangle 9"/>
          <p:cNvSpPr>
            <a:spLocks noGrp="1" noChangeArrowheads="1"/>
          </p:cNvSpPr>
          <p:nvPr>
            <p:ph type="ftr" sz="quarter" idx="10"/>
          </p:nvPr>
        </p:nvSpPr>
        <p:spPr>
          <a:ln/>
        </p:spPr>
        <p:txBody>
          <a:bodyPr/>
          <a:lstStyle>
            <a:lvl1pPr>
              <a:defRPr/>
            </a:lvl1pPr>
          </a:lstStyle>
          <a:p>
            <a:pPr>
              <a:defRPr/>
            </a:pPr>
            <a:r>
              <a:rPr lang="en-US"/>
              <a:t>© 2008 Chevron Corporation</a:t>
            </a:r>
          </a:p>
        </p:txBody>
      </p:sp>
      <p:sp>
        <p:nvSpPr>
          <p:cNvPr id="5" name="Rectangle 10"/>
          <p:cNvSpPr>
            <a:spLocks noGrp="1" noChangeArrowheads="1"/>
          </p:cNvSpPr>
          <p:nvPr>
            <p:ph type="sldNum" sz="quarter" idx="11"/>
          </p:nvPr>
        </p:nvSpPr>
        <p:spPr>
          <a:ln/>
        </p:spPr>
        <p:txBody>
          <a:bodyPr/>
          <a:lstStyle>
            <a:lvl1pPr>
              <a:defRPr/>
            </a:lvl1pPr>
          </a:lstStyle>
          <a:p>
            <a:pPr>
              <a:defRPr/>
            </a:pPr>
            <a:fld id="{DC1E076E-B6CB-445C-8782-7C9F6D3B51C8}" type="slidenum">
              <a:rPr lang="en-US"/>
              <a:pPr>
                <a:defRPr/>
              </a:pPr>
              <a:t>‹#›</a:t>
            </a:fld>
            <a:endParaRPr lang="en-US"/>
          </a:p>
        </p:txBody>
      </p:sp>
    </p:spTree>
  </p:cSld>
  <p:clrMapOvr>
    <a:masterClrMapping/>
  </p:clrMapOvr>
  <p:transition spd="slow">
    <p:fad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Footer Placeholder 3"/>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5" name="Slide Number Placeholder 4"/>
          <p:cNvSpPr>
            <a:spLocks noGrp="1"/>
          </p:cNvSpPr>
          <p:nvPr>
            <p:ph type="sldNum" sz="quarter" idx="11"/>
          </p:nvPr>
        </p:nvSpPr>
        <p:spPr/>
        <p:txBody>
          <a:bodyPr/>
          <a:lstStyle>
            <a:lvl1pPr>
              <a:defRPr/>
            </a:lvl1pPr>
          </a:lstStyle>
          <a:p>
            <a:fld id="{8A9FC423-C216-4D1B-9D1E-7187D5D3CB28}" type="slidenum">
              <a:rPr lang="en-US"/>
              <a:pPr/>
              <a:t>‹#›</a:t>
            </a:fld>
            <a:endParaRPr lang="en-US" dirty="0"/>
          </a:p>
        </p:txBody>
      </p:sp>
    </p:spTree>
  </p:cSld>
  <p:clrMapOvr>
    <a:masterClrMapping/>
  </p:clrMapOvr>
  <p:transition spd="slow">
    <p:fad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Footer Placeholder 3"/>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5" name="Slide Number Placeholder 4"/>
          <p:cNvSpPr>
            <a:spLocks noGrp="1"/>
          </p:cNvSpPr>
          <p:nvPr>
            <p:ph type="sldNum" sz="quarter" idx="11"/>
          </p:nvPr>
        </p:nvSpPr>
        <p:spPr/>
        <p:txBody>
          <a:bodyPr/>
          <a:lstStyle>
            <a:lvl1pPr>
              <a:defRPr/>
            </a:lvl1pPr>
          </a:lstStyle>
          <a:p>
            <a:fld id="{6D07334A-3495-45F3-B38F-4D157362E25F}" type="slidenum">
              <a:rPr lang="en-US"/>
              <a:pPr/>
              <a:t>‹#›</a:t>
            </a:fld>
            <a:endParaRPr lang="en-US" dirty="0"/>
          </a:p>
        </p:txBody>
      </p:sp>
      <p:sp>
        <p:nvSpPr>
          <p:cNvPr id="6" name="Rectangle 2"/>
          <p:cNvSpPr txBox="1">
            <a:spLocks noChangeArrowheads="1"/>
          </p:cNvSpPr>
          <p:nvPr userDrawn="1"/>
        </p:nvSpPr>
        <p:spPr bwMode="auto">
          <a:xfrm>
            <a:off x="227013" y="227013"/>
            <a:ext cx="7445375" cy="987425"/>
          </a:xfrm>
          <a:prstGeom prst="rect">
            <a:avLst/>
          </a:prstGeom>
          <a:noFill/>
          <a:ln w="9525" algn="ctr">
            <a:noFill/>
            <a:miter lim="800000"/>
            <a:headEnd/>
            <a:tailEnd/>
          </a:ln>
          <a:effectLst/>
        </p:spPr>
        <p:txBody>
          <a:bodyPr vert="horz" wrap="square" lIns="0" tIns="45720" rIns="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0" cap="none" spc="0" normalizeH="0" baseline="0" noProof="0" dirty="0" smtClean="0">
                <a:ln>
                  <a:noFill/>
                </a:ln>
                <a:solidFill>
                  <a:schemeClr val="tx2"/>
                </a:solidFill>
                <a:effectLst/>
                <a:uLnTx/>
                <a:uFillTx/>
                <a:latin typeface="+mj-lt"/>
                <a:ea typeface="+mj-ea"/>
                <a:cs typeface="+mj-cs"/>
              </a:rPr>
              <a:t>Click to edit Master title style</a:t>
            </a:r>
          </a:p>
        </p:txBody>
      </p:sp>
    </p:spTree>
  </p:cSld>
  <p:clrMapOvr>
    <a:masterClrMapping/>
  </p:clrMapOvr>
  <p:transition spd="slow">
    <p:fad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Footer Placeholder 4"/>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6" name="Slide Number Placeholder 5"/>
          <p:cNvSpPr>
            <a:spLocks noGrp="1"/>
          </p:cNvSpPr>
          <p:nvPr>
            <p:ph type="sldNum" sz="quarter" idx="11"/>
          </p:nvPr>
        </p:nvSpPr>
        <p:spPr/>
        <p:txBody>
          <a:bodyPr/>
          <a:lstStyle>
            <a:lvl1pPr>
              <a:defRPr/>
            </a:lvl1pPr>
          </a:lstStyle>
          <a:p>
            <a:fld id="{B7076490-5CFB-4D15-90C5-191215F94FED}" type="slidenum">
              <a:rPr lang="en-US"/>
              <a:pPr/>
              <a:t>‹#›</a:t>
            </a:fld>
            <a:endParaRPr lang="en-US" dirty="0"/>
          </a:p>
        </p:txBody>
      </p:sp>
    </p:spTree>
  </p:cSld>
  <p:clrMapOvr>
    <a:masterClrMapping/>
  </p:clrMapOvr>
  <p:transition spd="slow">
    <p:fad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35744" y="131763"/>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Footer Placeholder 6"/>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8" name="Slide Number Placeholder 7"/>
          <p:cNvSpPr>
            <a:spLocks noGrp="1"/>
          </p:cNvSpPr>
          <p:nvPr>
            <p:ph type="sldNum" sz="quarter" idx="11"/>
          </p:nvPr>
        </p:nvSpPr>
        <p:spPr/>
        <p:txBody>
          <a:bodyPr/>
          <a:lstStyle>
            <a:lvl1pPr>
              <a:defRPr/>
            </a:lvl1pPr>
          </a:lstStyle>
          <a:p>
            <a:fld id="{A16A239B-6683-489C-B10C-CD5E50120AE5}" type="slidenum">
              <a:rPr lang="en-US"/>
              <a:pPr/>
              <a:t>‹#›</a:t>
            </a:fld>
            <a:endParaRPr lang="en-US" dirty="0"/>
          </a:p>
        </p:txBody>
      </p:sp>
    </p:spTree>
  </p:cSld>
  <p:clrMapOvr>
    <a:masterClrMapping/>
  </p:clrMapOvr>
  <p:transition spd="slow">
    <p:fad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Footer Placeholder 2"/>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4" name="Slide Number Placeholder 3"/>
          <p:cNvSpPr>
            <a:spLocks noGrp="1"/>
          </p:cNvSpPr>
          <p:nvPr>
            <p:ph type="sldNum" sz="quarter" idx="11"/>
          </p:nvPr>
        </p:nvSpPr>
        <p:spPr/>
        <p:txBody>
          <a:bodyPr/>
          <a:lstStyle>
            <a:lvl1pPr>
              <a:defRPr/>
            </a:lvl1pPr>
          </a:lstStyle>
          <a:p>
            <a:fld id="{0EA58462-6467-468A-BF4A-21CCC1C2FAF4}" type="slidenum">
              <a:rPr lang="en-US"/>
              <a:pPr/>
              <a:t>‹#›</a:t>
            </a:fld>
            <a:endParaRPr lang="en-US" dirty="0"/>
          </a:p>
        </p:txBody>
      </p:sp>
    </p:spTree>
  </p:cSld>
  <p:clrMapOvr>
    <a:masterClrMapping/>
  </p:clrMapOvr>
  <p:transition spd="slow">
    <p:fad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3" name="Slide Number Placeholder 2"/>
          <p:cNvSpPr>
            <a:spLocks noGrp="1"/>
          </p:cNvSpPr>
          <p:nvPr>
            <p:ph type="sldNum" sz="quarter" idx="11"/>
          </p:nvPr>
        </p:nvSpPr>
        <p:spPr/>
        <p:txBody>
          <a:bodyPr/>
          <a:lstStyle>
            <a:lvl1pPr>
              <a:defRPr/>
            </a:lvl1pPr>
          </a:lstStyle>
          <a:p>
            <a:fld id="{05BA4239-CCF6-4BA3-BA6E-9DC833D9879F}" type="slidenum">
              <a:rPr lang="en-US"/>
              <a:pPr/>
              <a:t>‹#›</a:t>
            </a:fld>
            <a:endParaRPr lang="en-US" dirty="0"/>
          </a:p>
        </p:txBody>
      </p:sp>
      <p:sp>
        <p:nvSpPr>
          <p:cNvPr id="4" name="Rectangle 2"/>
          <p:cNvSpPr>
            <a:spLocks noGrp="1" noChangeArrowheads="1"/>
          </p:cNvSpPr>
          <p:nvPr>
            <p:ph type="title"/>
          </p:nvPr>
        </p:nvSpPr>
        <p:spPr bwMode="auto">
          <a:xfrm>
            <a:off x="255588" y="234156"/>
            <a:ext cx="7445375" cy="987425"/>
          </a:xfrm>
          <a:prstGeom prst="rect">
            <a:avLst/>
          </a:prstGeom>
          <a:noFill/>
          <a:ln w="9525" algn="ctr">
            <a:noFill/>
            <a:miter lim="800000"/>
            <a:headEnd/>
            <a:tailEnd/>
          </a:ln>
          <a:effectLst/>
        </p:spPr>
        <p:txBody>
          <a:bodyPr vert="horz" wrap="square" lIns="0" tIns="45720" rIns="0" bIns="45720" numCol="1" anchor="t" anchorCtr="0" compatLnSpc="1">
            <a:prstTxWarp prst="textNoShape">
              <a:avLst/>
            </a:prstTxWarp>
          </a:bodyPr>
          <a:lstStyle/>
          <a:p>
            <a:pPr lvl="0"/>
            <a:r>
              <a:rPr lang="en-US" smtClean="0"/>
              <a:t>Click to edit Master title style</a:t>
            </a:r>
          </a:p>
        </p:txBody>
      </p:sp>
    </p:spTree>
  </p:cSld>
  <p:clrMapOvr>
    <a:masterClrMapping/>
  </p:clrMapOvr>
  <p:transition spd="slow">
    <p:fad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6" name="Slide Number Placeholder 5"/>
          <p:cNvSpPr>
            <a:spLocks noGrp="1"/>
          </p:cNvSpPr>
          <p:nvPr>
            <p:ph type="sldNum" sz="quarter" idx="11"/>
          </p:nvPr>
        </p:nvSpPr>
        <p:spPr/>
        <p:txBody>
          <a:bodyPr/>
          <a:lstStyle>
            <a:lvl1pPr>
              <a:defRPr/>
            </a:lvl1pPr>
          </a:lstStyle>
          <a:p>
            <a:fld id="{EFBD830D-8F5E-4C25-B9C9-8D625283B1C8}" type="slidenum">
              <a:rPr lang="en-US"/>
              <a:pPr/>
              <a:t>‹#›</a:t>
            </a:fld>
            <a:endParaRPr lang="en-US" dirty="0"/>
          </a:p>
        </p:txBody>
      </p:sp>
    </p:spTree>
  </p:cSld>
  <p:clrMapOvr>
    <a:masterClrMapping/>
  </p:clrMapOvr>
  <p:transition spd="slow">
    <p:fad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smtClean="0"/>
              <a:t>Click icon to add picture</a:t>
            </a:r>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Footer Placeholder 4"/>
          <p:cNvSpPr>
            <a:spLocks noGrp="1"/>
          </p:cNvSpPr>
          <p:nvPr>
            <p:ph type="ftr" sz="quarter" idx="10"/>
          </p:nvPr>
        </p:nvSpPr>
        <p:spPr/>
        <p:txBody>
          <a:bodyPr/>
          <a:lstStyle>
            <a:lvl1pPr>
              <a:defRPr/>
            </a:lvl1pPr>
          </a:lstStyle>
          <a:p>
            <a:r>
              <a:rPr lang="en-US" dirty="0" smtClean="0"/>
              <a:t>© 2009 Chevron Corporation</a:t>
            </a:r>
            <a:endParaRPr lang="en-US" dirty="0"/>
          </a:p>
        </p:txBody>
      </p:sp>
      <p:sp>
        <p:nvSpPr>
          <p:cNvPr id="6" name="Slide Number Placeholder 5"/>
          <p:cNvSpPr>
            <a:spLocks noGrp="1"/>
          </p:cNvSpPr>
          <p:nvPr>
            <p:ph type="sldNum" sz="quarter" idx="11"/>
          </p:nvPr>
        </p:nvSpPr>
        <p:spPr/>
        <p:txBody>
          <a:bodyPr/>
          <a:lstStyle>
            <a:lvl1pPr>
              <a:defRPr/>
            </a:lvl1pPr>
          </a:lstStyle>
          <a:p>
            <a:fld id="{BE3F42A2-61AF-4EDB-ABE5-B797B566EB44}" type="slidenum">
              <a:rPr lang="en-US"/>
              <a:pPr/>
              <a:t>‹#›</a:t>
            </a:fld>
            <a:endParaRPr lang="en-US" dirty="0"/>
          </a:p>
        </p:txBody>
      </p:sp>
    </p:spTree>
  </p:cSld>
  <p:clrMapOvr>
    <a:masterClrMapping/>
  </p:clrMapOvr>
  <p:transition spd="slow">
    <p:fad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35" name="Rectangle 11"/>
          <p:cNvSpPr>
            <a:spLocks noChangeArrowheads="1"/>
          </p:cNvSpPr>
          <p:nvPr/>
        </p:nvSpPr>
        <p:spPr bwMode="white">
          <a:xfrm>
            <a:off x="0" y="0"/>
            <a:ext cx="9140825" cy="6856413"/>
          </a:xfrm>
          <a:prstGeom prst="rect">
            <a:avLst/>
          </a:prstGeom>
          <a:solidFill>
            <a:schemeClr val="tx1"/>
          </a:solidFill>
          <a:ln w="9525">
            <a:solidFill>
              <a:schemeClr val="tx1"/>
            </a:solidFill>
            <a:miter lim="800000"/>
            <a:headEnd/>
            <a:tailEnd/>
          </a:ln>
          <a:effectLst/>
        </p:spPr>
        <p:txBody>
          <a:bodyPr wrap="none" anchor="ctr"/>
          <a:lstStyle/>
          <a:p>
            <a:endParaRPr lang="en-US" dirty="0"/>
          </a:p>
        </p:txBody>
      </p:sp>
      <p:sp>
        <p:nvSpPr>
          <p:cNvPr id="1032" name="Rectangle 8"/>
          <p:cNvSpPr>
            <a:spLocks noChangeArrowheads="1"/>
          </p:cNvSpPr>
          <p:nvPr/>
        </p:nvSpPr>
        <p:spPr bwMode="white">
          <a:xfrm>
            <a:off x="227013" y="1295400"/>
            <a:ext cx="8683625" cy="5027613"/>
          </a:xfrm>
          <a:prstGeom prst="rect">
            <a:avLst/>
          </a:prstGeom>
          <a:solidFill>
            <a:srgbClr val="0050AA"/>
          </a:solidFill>
          <a:ln w="9525">
            <a:noFill/>
            <a:miter lim="800000"/>
            <a:headEnd/>
            <a:tailEnd/>
          </a:ln>
        </p:spPr>
        <p:txBody>
          <a:bodyPr wrap="none" anchor="ctr"/>
          <a:lstStyle/>
          <a:p>
            <a:endParaRPr lang="en-US" dirty="0"/>
          </a:p>
        </p:txBody>
      </p:sp>
      <p:sp>
        <p:nvSpPr>
          <p:cNvPr id="1026" name="Rectangle 2"/>
          <p:cNvSpPr>
            <a:spLocks noGrp="1" noChangeArrowheads="1"/>
          </p:cNvSpPr>
          <p:nvPr>
            <p:ph type="title"/>
          </p:nvPr>
        </p:nvSpPr>
        <p:spPr bwMode="auto">
          <a:xfrm>
            <a:off x="227013" y="227013"/>
            <a:ext cx="7445375" cy="987425"/>
          </a:xfrm>
          <a:prstGeom prst="rect">
            <a:avLst/>
          </a:prstGeom>
          <a:noFill/>
          <a:ln w="9525" algn="ctr">
            <a:noFill/>
            <a:miter lim="800000"/>
            <a:headEnd/>
            <a:tailEnd/>
          </a:ln>
          <a:effectLst/>
        </p:spPr>
        <p:txBody>
          <a:bodyPr vert="horz" wrap="square" lIns="0" tIns="45720" rIns="0" bIns="45720" numCol="1" anchor="t"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pic>
        <p:nvPicPr>
          <p:cNvPr id="1031" name="Picture 7" descr="Hallmark_vert_rgb"/>
          <p:cNvPicPr>
            <a:picLocks noChangeAspect="1" noChangeArrowheads="1"/>
          </p:cNvPicPr>
          <p:nvPr/>
        </p:nvPicPr>
        <p:blipFill>
          <a:blip r:embed="rId17" cstate="print"/>
          <a:srcRect/>
          <a:stretch>
            <a:fillRect/>
          </a:stretch>
        </p:blipFill>
        <p:spPr bwMode="auto">
          <a:xfrm>
            <a:off x="8281988" y="85725"/>
            <a:ext cx="776287" cy="830263"/>
          </a:xfrm>
          <a:prstGeom prst="rect">
            <a:avLst/>
          </a:prstGeom>
          <a:noFill/>
        </p:spPr>
      </p:pic>
      <p:sp>
        <p:nvSpPr>
          <p:cNvPr id="1033" name="Rectangle 9"/>
          <p:cNvSpPr>
            <a:spLocks noGrp="1" noChangeArrowheads="1"/>
          </p:cNvSpPr>
          <p:nvPr>
            <p:ph type="ftr" sz="quarter" idx="3"/>
          </p:nvPr>
        </p:nvSpPr>
        <p:spPr bwMode="auto">
          <a:xfrm>
            <a:off x="227013" y="6477000"/>
            <a:ext cx="4114800" cy="3048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eaLnBrk="0" hangingPunct="0">
              <a:defRPr sz="900">
                <a:solidFill>
                  <a:schemeClr val="bg1"/>
                </a:solidFill>
                <a:ea typeface="+mj-ea"/>
                <a:cs typeface="+mj-cs"/>
              </a:defRPr>
            </a:lvl1pPr>
          </a:lstStyle>
          <a:p>
            <a:r>
              <a:rPr lang="en-US" dirty="0" smtClean="0"/>
              <a:t>© 2009 Chevron Corporation</a:t>
            </a:r>
            <a:endParaRPr lang="en-US" dirty="0"/>
          </a:p>
        </p:txBody>
      </p:sp>
      <p:sp>
        <p:nvSpPr>
          <p:cNvPr id="1034" name="Rectangle 10"/>
          <p:cNvSpPr>
            <a:spLocks noGrp="1" noChangeArrowheads="1"/>
          </p:cNvSpPr>
          <p:nvPr>
            <p:ph type="sldNum" sz="quarter" idx="4"/>
          </p:nvPr>
        </p:nvSpPr>
        <p:spPr bwMode="auto">
          <a:xfrm>
            <a:off x="7005638" y="6477000"/>
            <a:ext cx="1905000" cy="2286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lvl1pPr algn="r" eaLnBrk="0" hangingPunct="0">
              <a:defRPr sz="900" b="1">
                <a:solidFill>
                  <a:schemeClr val="bg1"/>
                </a:solidFill>
                <a:ea typeface="+mj-ea"/>
                <a:cs typeface="+mj-cs"/>
              </a:defRPr>
            </a:lvl1pPr>
          </a:lstStyle>
          <a:p>
            <a:fld id="{8E943E72-44BE-4800-8D8D-6B093EEA96A8}" type="slidenum">
              <a:rPr lang="en-US"/>
              <a:pPr/>
              <a:t>‹#›</a:t>
            </a:fld>
            <a:endParaRPr lang="en-US" dirty="0"/>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spd="slow">
    <p:fade/>
  </p:transition>
  <p:hf hdr="0" dt="0"/>
  <p:txStyles>
    <p:titleStyle>
      <a:lvl1pPr algn="l" rtl="0" eaLnBrk="1" fontAlgn="base" hangingPunct="1">
        <a:spcBef>
          <a:spcPct val="0"/>
        </a:spcBef>
        <a:spcAft>
          <a:spcPct val="0"/>
        </a:spcAft>
        <a:defRPr sz="2800">
          <a:solidFill>
            <a:schemeClr val="tx2"/>
          </a:solidFill>
          <a:latin typeface="+mj-lt"/>
          <a:ea typeface="+mj-ea"/>
          <a:cs typeface="+mj-cs"/>
        </a:defRPr>
      </a:lvl1pPr>
      <a:lvl2pPr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2pPr>
      <a:lvl3pPr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3pPr>
      <a:lvl4pPr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4pPr>
      <a:lvl5pPr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5pPr>
      <a:lvl6pPr marL="457200"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6pPr>
      <a:lvl7pPr marL="914400"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7pPr>
      <a:lvl8pPr marL="1371600"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8pPr>
      <a:lvl9pPr marL="1828800" algn="l" rtl="0" eaLnBrk="1" fontAlgn="base" hangingPunct="1">
        <a:spcBef>
          <a:spcPct val="0"/>
        </a:spcBef>
        <a:spcAft>
          <a:spcPct val="0"/>
        </a:spcAft>
        <a:defRPr sz="2800">
          <a:solidFill>
            <a:schemeClr val="tx2"/>
          </a:solidFill>
          <a:latin typeface="Arial" charset="0"/>
          <a:ea typeface="Arial Unicode MS" pitchFamily="34" charset="-128"/>
          <a:cs typeface="Arial Unicode MS" pitchFamily="34" charset="-128"/>
        </a:defRPr>
      </a:lvl9pPr>
    </p:titleStyle>
    <p:bodyStyle>
      <a:lvl1pPr marL="231775" indent="-231775" algn="l" rtl="0" eaLnBrk="1" fontAlgn="base" hangingPunct="1">
        <a:spcBef>
          <a:spcPct val="20000"/>
        </a:spcBef>
        <a:spcAft>
          <a:spcPct val="0"/>
        </a:spcAft>
        <a:buChar char="•"/>
        <a:defRPr sz="2400">
          <a:solidFill>
            <a:schemeClr val="tx1"/>
          </a:solidFill>
          <a:latin typeface="+mn-lt"/>
          <a:ea typeface="+mn-ea"/>
          <a:cs typeface="+mn-cs"/>
        </a:defRPr>
      </a:lvl1pPr>
      <a:lvl2pPr marL="682625" indent="-225425" algn="l" rtl="0" eaLnBrk="1" fontAlgn="base" hangingPunct="1">
        <a:spcBef>
          <a:spcPct val="20000"/>
        </a:spcBef>
        <a:spcAft>
          <a:spcPct val="0"/>
        </a:spcAft>
        <a:buChar char="–"/>
        <a:defRPr sz="2000">
          <a:solidFill>
            <a:schemeClr val="tx1"/>
          </a:solidFill>
          <a:latin typeface="+mn-lt"/>
        </a:defRPr>
      </a:lvl2pPr>
      <a:lvl3pPr marL="1143000" indent="-228600" algn="l" rtl="0" eaLnBrk="1" fontAlgn="base" hangingPunct="1">
        <a:spcBef>
          <a:spcPct val="20000"/>
        </a:spcBef>
        <a:spcAft>
          <a:spcPct val="0"/>
        </a:spcAft>
        <a:buChar char="•"/>
        <a:defRPr>
          <a:solidFill>
            <a:schemeClr val="tx1"/>
          </a:solidFill>
          <a:latin typeface="+mn-lt"/>
        </a:defRPr>
      </a:lvl3pPr>
      <a:lvl4pPr marL="1600200" indent="-228600" algn="l" rtl="0" eaLnBrk="1" fontAlgn="base" hangingPunct="1">
        <a:spcBef>
          <a:spcPct val="20000"/>
        </a:spcBef>
        <a:spcAft>
          <a:spcPct val="0"/>
        </a:spcAft>
        <a:buChar char="–"/>
        <a:defRPr sz="1600">
          <a:solidFill>
            <a:schemeClr val="tx1"/>
          </a:solidFill>
          <a:latin typeface="+mn-lt"/>
        </a:defRPr>
      </a:lvl4pPr>
      <a:lvl5pPr marL="2057400" indent="-228600" algn="l" rtl="0" eaLnBrk="1" fontAlgn="base" hangingPunct="1">
        <a:spcBef>
          <a:spcPct val="20000"/>
        </a:spcBef>
        <a:spcAft>
          <a:spcPct val="0"/>
        </a:spcAft>
        <a:buFont typeface="Wingdings" pitchFamily="2" charset="2"/>
        <a:buChar char="§"/>
        <a:defRPr sz="1600">
          <a:solidFill>
            <a:schemeClr val="tx1"/>
          </a:solidFill>
          <a:latin typeface="+mn-lt"/>
        </a:defRPr>
      </a:lvl5pPr>
      <a:lvl6pPr marL="2514600" indent="-228600" algn="l" rtl="0" eaLnBrk="1" fontAlgn="base" hangingPunct="1">
        <a:spcBef>
          <a:spcPct val="20000"/>
        </a:spcBef>
        <a:spcAft>
          <a:spcPct val="0"/>
        </a:spcAft>
        <a:buFont typeface="Wingdings" pitchFamily="2" charset="2"/>
        <a:buChar char="§"/>
        <a:defRPr sz="1600">
          <a:solidFill>
            <a:schemeClr val="tx1"/>
          </a:solidFill>
          <a:latin typeface="+mn-lt"/>
        </a:defRPr>
      </a:lvl6pPr>
      <a:lvl7pPr marL="2971800" indent="-228600" algn="l" rtl="0" eaLnBrk="1" fontAlgn="base" hangingPunct="1">
        <a:spcBef>
          <a:spcPct val="20000"/>
        </a:spcBef>
        <a:spcAft>
          <a:spcPct val="0"/>
        </a:spcAft>
        <a:buFont typeface="Wingdings" pitchFamily="2" charset="2"/>
        <a:buChar char="§"/>
        <a:defRPr sz="1600">
          <a:solidFill>
            <a:schemeClr val="tx1"/>
          </a:solidFill>
          <a:latin typeface="+mn-lt"/>
        </a:defRPr>
      </a:lvl7pPr>
      <a:lvl8pPr marL="3429000" indent="-228600" algn="l" rtl="0" eaLnBrk="1" fontAlgn="base" hangingPunct="1">
        <a:spcBef>
          <a:spcPct val="20000"/>
        </a:spcBef>
        <a:spcAft>
          <a:spcPct val="0"/>
        </a:spcAft>
        <a:buFont typeface="Wingdings" pitchFamily="2" charset="2"/>
        <a:buChar char="§"/>
        <a:defRPr sz="1600">
          <a:solidFill>
            <a:schemeClr val="tx1"/>
          </a:solidFill>
          <a:latin typeface="+mn-lt"/>
        </a:defRPr>
      </a:lvl8pPr>
      <a:lvl9pPr marL="3886200" indent="-228600" algn="l" rtl="0" eaLnBrk="1" fontAlgn="base" hangingPunct="1">
        <a:spcBef>
          <a:spcPct val="20000"/>
        </a:spcBef>
        <a:spcAft>
          <a:spcPct val="0"/>
        </a:spcAft>
        <a:buFont typeface="Wingdings" pitchFamily="2" charset="2"/>
        <a:buChar char="§"/>
        <a:defRPr sz="16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chart" Target="../charts/chart10.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notesSlide" Target="../notesSlides/notesSlide2.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oleObject" Target="../embeddings/Microsoft_Office_Excel_97-2003_Worksheet1.xls"/><Relationship Id="rId4" Type="http://schemas.openxmlformats.org/officeDocument/2006/relationships/chart" Target="../charts/chart1.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3.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chart" Target="../charts/chart3.xml"/><Relationship Id="rId2" Type="http://schemas.openxmlformats.org/officeDocument/2006/relationships/chart" Target="../charts/chart2.xml"/><Relationship Id="rId1" Type="http://schemas.openxmlformats.org/officeDocument/2006/relationships/slideLayout" Target="../slideLayouts/slideLayout15.xml"/></Relationships>
</file>

<file path=ppt/slides/_rels/slide6.xml.rels><?xml version="1.0" encoding="UTF-8" standalone="yes"?>
<Relationships xmlns="http://schemas.openxmlformats.org/package/2006/relationships"><Relationship Id="rId3" Type="http://schemas.openxmlformats.org/officeDocument/2006/relationships/chart" Target="../charts/chart5.xml"/><Relationship Id="rId2" Type="http://schemas.openxmlformats.org/officeDocument/2006/relationships/chart" Target="../charts/chart4.xml"/><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7.jpeg"/></Relationships>
</file>

<file path=ppt/slides/_rels/slide8.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chart" Target="../charts/chart6.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3" Type="http://schemas.openxmlformats.org/officeDocument/2006/relationships/chart" Target="../charts/chart8.xml"/><Relationship Id="rId2" Type="http://schemas.openxmlformats.org/officeDocument/2006/relationships/slideLayout" Target="../slideLayouts/slideLayout14.xml"/><Relationship Id="rId1" Type="http://schemas.openxmlformats.org/officeDocument/2006/relationships/vmlDrawing" Target="../drawings/vmlDrawing2.vml"/><Relationship Id="rId4" Type="http://schemas.openxmlformats.org/officeDocument/2006/relationships/oleObject" Target="../embeddings/oleObject1.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4338" name="Picture 16" descr="PUB2007054_ARic_platform"/>
          <p:cNvPicPr>
            <a:picLocks noChangeAspect="1" noChangeArrowheads="1"/>
          </p:cNvPicPr>
          <p:nvPr/>
        </p:nvPicPr>
        <p:blipFill>
          <a:blip r:embed="rId3" cstate="print"/>
          <a:srcRect t="1534"/>
          <a:stretch>
            <a:fillRect/>
          </a:stretch>
        </p:blipFill>
        <p:spPr bwMode="auto">
          <a:xfrm>
            <a:off x="227013" y="228600"/>
            <a:ext cx="8696325" cy="6248400"/>
          </a:xfrm>
          <a:prstGeom prst="rect">
            <a:avLst/>
          </a:prstGeom>
          <a:noFill/>
          <a:ln w="9525">
            <a:noFill/>
            <a:miter lim="800000"/>
            <a:headEnd/>
            <a:tailEnd/>
          </a:ln>
        </p:spPr>
      </p:pic>
      <p:sp>
        <p:nvSpPr>
          <p:cNvPr id="14339" name="Rectangle 10"/>
          <p:cNvSpPr txBox="1">
            <a:spLocks noGrp="1" noChangeArrowheads="1"/>
          </p:cNvSpPr>
          <p:nvPr/>
        </p:nvSpPr>
        <p:spPr bwMode="auto">
          <a:xfrm>
            <a:off x="227013" y="6629400"/>
            <a:ext cx="4114800" cy="152400"/>
          </a:xfrm>
          <a:prstGeom prst="rect">
            <a:avLst/>
          </a:prstGeom>
          <a:noFill/>
          <a:ln w="9525">
            <a:noFill/>
            <a:miter lim="800000"/>
            <a:headEnd/>
            <a:tailEnd/>
          </a:ln>
        </p:spPr>
        <p:txBody>
          <a:bodyPr lIns="0" tIns="0" rIns="0" bIns="0"/>
          <a:lstStyle/>
          <a:p>
            <a:pPr eaLnBrk="0" hangingPunct="0"/>
            <a:r>
              <a:rPr lang="en-US" sz="900" dirty="0">
                <a:solidFill>
                  <a:schemeClr val="bg1"/>
                </a:solidFill>
                <a:latin typeface="Arial" charset="0"/>
                <a:ea typeface="Arial Unicode MS" pitchFamily="34" charset="-128"/>
                <a:cs typeface="Arial Unicode MS" pitchFamily="34" charset="-128"/>
              </a:rPr>
              <a:t>© </a:t>
            </a:r>
            <a:r>
              <a:rPr lang="en-US" sz="900" dirty="0" smtClean="0">
                <a:solidFill>
                  <a:schemeClr val="bg1"/>
                </a:solidFill>
                <a:latin typeface="Arial" charset="0"/>
                <a:ea typeface="Arial Unicode MS" pitchFamily="34" charset="-128"/>
                <a:cs typeface="Arial Unicode MS" pitchFamily="34" charset="-128"/>
              </a:rPr>
              <a:t>2010 </a:t>
            </a:r>
            <a:r>
              <a:rPr lang="en-US" sz="900" dirty="0">
                <a:solidFill>
                  <a:schemeClr val="bg1"/>
                </a:solidFill>
                <a:latin typeface="Arial" charset="0"/>
                <a:ea typeface="Arial Unicode MS" pitchFamily="34" charset="-128"/>
                <a:cs typeface="Arial Unicode MS" pitchFamily="34" charset="-128"/>
              </a:rPr>
              <a:t>Chevron Corporation</a:t>
            </a:r>
          </a:p>
        </p:txBody>
      </p:sp>
      <p:sp>
        <p:nvSpPr>
          <p:cNvPr id="14340" name="Rectangle 4"/>
          <p:cNvSpPr>
            <a:spLocks noChangeArrowheads="1"/>
          </p:cNvSpPr>
          <p:nvPr/>
        </p:nvSpPr>
        <p:spPr bwMode="auto">
          <a:xfrm>
            <a:off x="228600" y="1219200"/>
            <a:ext cx="6629400" cy="2209800"/>
          </a:xfrm>
          <a:prstGeom prst="rect">
            <a:avLst/>
          </a:prstGeom>
          <a:solidFill>
            <a:schemeClr val="accent1">
              <a:alpha val="85097"/>
            </a:schemeClr>
          </a:solidFill>
          <a:ln w="9525">
            <a:noFill/>
            <a:miter lim="800000"/>
            <a:headEnd/>
            <a:tailEnd/>
          </a:ln>
        </p:spPr>
        <p:txBody>
          <a:bodyPr wrap="none" anchor="ctr"/>
          <a:lstStyle/>
          <a:p>
            <a:endParaRPr lang="en-US" sz="1800" dirty="0">
              <a:latin typeface="Arial" charset="0"/>
            </a:endParaRPr>
          </a:p>
        </p:txBody>
      </p:sp>
      <p:sp>
        <p:nvSpPr>
          <p:cNvPr id="14341" name="Rectangle 5"/>
          <p:cNvSpPr>
            <a:spLocks noChangeArrowheads="1"/>
          </p:cNvSpPr>
          <p:nvPr/>
        </p:nvSpPr>
        <p:spPr bwMode="auto">
          <a:xfrm>
            <a:off x="6540500" y="1219200"/>
            <a:ext cx="2392363" cy="2209800"/>
          </a:xfrm>
          <a:prstGeom prst="rect">
            <a:avLst/>
          </a:prstGeom>
          <a:solidFill>
            <a:schemeClr val="tx1">
              <a:alpha val="58038"/>
            </a:schemeClr>
          </a:solidFill>
          <a:ln w="9525">
            <a:noFill/>
            <a:miter lim="800000"/>
            <a:headEnd/>
            <a:tailEnd/>
          </a:ln>
        </p:spPr>
        <p:txBody>
          <a:bodyPr wrap="none" anchor="ctr"/>
          <a:lstStyle/>
          <a:p>
            <a:endParaRPr lang="en-US" sz="1800" dirty="0">
              <a:latin typeface="Arial" charset="0"/>
            </a:endParaRPr>
          </a:p>
        </p:txBody>
      </p:sp>
      <p:pic>
        <p:nvPicPr>
          <p:cNvPr id="14342" name="Picture 8" descr="CVX_Hallmark_RGB_0708"/>
          <p:cNvPicPr>
            <a:picLocks noChangeAspect="1" noChangeArrowheads="1"/>
          </p:cNvPicPr>
          <p:nvPr/>
        </p:nvPicPr>
        <p:blipFill>
          <a:blip r:embed="rId4" cstate="print"/>
          <a:srcRect b="-3325"/>
          <a:stretch>
            <a:fillRect/>
          </a:stretch>
        </p:blipFill>
        <p:spPr bwMode="auto">
          <a:xfrm>
            <a:off x="7315200" y="1760538"/>
            <a:ext cx="1179513" cy="1135062"/>
          </a:xfrm>
          <a:prstGeom prst="rect">
            <a:avLst/>
          </a:prstGeom>
          <a:noFill/>
          <a:ln w="9525">
            <a:noFill/>
            <a:miter lim="800000"/>
            <a:headEnd/>
            <a:tailEnd/>
          </a:ln>
        </p:spPr>
      </p:pic>
      <p:sp>
        <p:nvSpPr>
          <p:cNvPr id="14344" name="Rectangle 9"/>
          <p:cNvSpPr>
            <a:spLocks noChangeArrowheads="1"/>
          </p:cNvSpPr>
          <p:nvPr/>
        </p:nvSpPr>
        <p:spPr bwMode="auto">
          <a:xfrm>
            <a:off x="228600" y="1219200"/>
            <a:ext cx="152400" cy="2209800"/>
          </a:xfrm>
          <a:prstGeom prst="rect">
            <a:avLst/>
          </a:prstGeom>
          <a:solidFill>
            <a:srgbClr val="F08400"/>
          </a:solidFill>
          <a:ln w="9525">
            <a:noFill/>
            <a:miter lim="800000"/>
            <a:headEnd/>
            <a:tailEnd/>
          </a:ln>
        </p:spPr>
        <p:txBody>
          <a:bodyPr wrap="none" anchor="ctr"/>
          <a:lstStyle/>
          <a:p>
            <a:pPr eaLnBrk="0" hangingPunct="0"/>
            <a:endParaRPr lang="en-US" dirty="0"/>
          </a:p>
        </p:txBody>
      </p:sp>
      <p:sp>
        <p:nvSpPr>
          <p:cNvPr id="12" name="Slide Number Placeholder 11"/>
          <p:cNvSpPr>
            <a:spLocks noGrp="1"/>
          </p:cNvSpPr>
          <p:nvPr>
            <p:ph type="sldNum" sz="quarter" idx="4294967295"/>
          </p:nvPr>
        </p:nvSpPr>
        <p:spPr>
          <a:xfrm>
            <a:off x="7005638" y="6553200"/>
            <a:ext cx="1905000" cy="228600"/>
          </a:xfrm>
          <a:prstGeom prst="rect">
            <a:avLst/>
          </a:prstGeom>
        </p:spPr>
        <p:txBody>
          <a:bodyPr/>
          <a:lstStyle/>
          <a:p>
            <a:pPr>
              <a:defRPr/>
            </a:pPr>
            <a:fld id="{BCE7D968-EC9E-4194-9926-E9A7A8BF229F}" type="slidenum">
              <a:rPr lang="en-US" smtClean="0"/>
              <a:pPr>
                <a:defRPr/>
              </a:pPr>
              <a:t>1</a:t>
            </a:fld>
            <a:endParaRPr lang="en-US" dirty="0"/>
          </a:p>
        </p:txBody>
      </p:sp>
      <p:sp>
        <p:nvSpPr>
          <p:cNvPr id="11" name="Rectangle 22"/>
          <p:cNvSpPr>
            <a:spLocks noChangeArrowheads="1"/>
          </p:cNvSpPr>
          <p:nvPr/>
        </p:nvSpPr>
        <p:spPr bwMode="white">
          <a:xfrm>
            <a:off x="554503" y="1429435"/>
            <a:ext cx="6717323" cy="912813"/>
          </a:xfrm>
          <a:prstGeom prst="rect">
            <a:avLst/>
          </a:prstGeom>
          <a:noFill/>
          <a:ln w="9525">
            <a:noFill/>
            <a:miter lim="800000"/>
            <a:headEnd/>
            <a:tailEnd/>
          </a:ln>
        </p:spPr>
        <p:txBody>
          <a:bodyPr lIns="0" tIns="0" rIns="0" bIns="0"/>
          <a:lstStyle/>
          <a:p>
            <a:r>
              <a:rPr lang="en-US" sz="2800" b="1" dirty="0" smtClean="0">
                <a:latin typeface="Verdana" pitchFamily="34" charset="0"/>
                <a:ea typeface="Arial Unicode MS" pitchFamily="34" charset="-128"/>
                <a:cs typeface="Arial Unicode MS" pitchFamily="34" charset="-128"/>
              </a:rPr>
              <a:t>Key Trends in U.S. Energy </a:t>
            </a:r>
            <a:endParaRPr lang="en-US" sz="2800" b="1" dirty="0">
              <a:latin typeface="Verdana" pitchFamily="34" charset="0"/>
              <a:ea typeface="Arial Unicode MS" pitchFamily="34" charset="-128"/>
              <a:cs typeface="Arial Unicode MS" pitchFamily="34" charset="-128"/>
            </a:endParaRPr>
          </a:p>
        </p:txBody>
      </p:sp>
      <p:sp>
        <p:nvSpPr>
          <p:cNvPr id="13" name="Rectangle 23"/>
          <p:cNvSpPr>
            <a:spLocks noChangeArrowheads="1"/>
          </p:cNvSpPr>
          <p:nvPr/>
        </p:nvSpPr>
        <p:spPr bwMode="white">
          <a:xfrm>
            <a:off x="589670" y="2594905"/>
            <a:ext cx="5726113" cy="682283"/>
          </a:xfrm>
          <a:prstGeom prst="rect">
            <a:avLst/>
          </a:prstGeom>
          <a:noFill/>
          <a:ln w="9525">
            <a:noFill/>
            <a:miter lim="800000"/>
            <a:headEnd/>
            <a:tailEnd/>
          </a:ln>
        </p:spPr>
        <p:txBody>
          <a:bodyPr lIns="0" tIns="0" rIns="0" bIns="0"/>
          <a:lstStyle/>
          <a:p>
            <a:pPr>
              <a:buFont typeface="Wingdings" pitchFamily="2" charset="2"/>
              <a:buNone/>
            </a:pPr>
            <a:r>
              <a:rPr lang="en-US" sz="1600" dirty="0" smtClean="0">
                <a:latin typeface="Verdana" pitchFamily="34" charset="0"/>
              </a:rPr>
              <a:t>Rob Schwiers</a:t>
            </a:r>
            <a:endParaRPr lang="en-US" sz="1600" dirty="0">
              <a:latin typeface="Verdana" pitchFamily="34" charset="0"/>
            </a:endParaRPr>
          </a:p>
          <a:p>
            <a:pPr>
              <a:buFont typeface="Wingdings" pitchFamily="2" charset="2"/>
              <a:buNone/>
            </a:pPr>
            <a:r>
              <a:rPr lang="en-US" sz="1600" dirty="0" smtClean="0">
                <a:latin typeface="Verdana" pitchFamily="34" charset="0"/>
              </a:rPr>
              <a:t>Chevron Corporate </a:t>
            </a:r>
            <a:r>
              <a:rPr lang="en-US" sz="1600" dirty="0">
                <a:latin typeface="Verdana" pitchFamily="34" charset="0"/>
              </a:rPr>
              <a:t>Strategic Planning</a:t>
            </a:r>
          </a:p>
          <a:p>
            <a:pPr>
              <a:buFont typeface="Wingdings" pitchFamily="2" charset="2"/>
              <a:buNone/>
            </a:pPr>
            <a:r>
              <a:rPr lang="en-US" sz="1600" dirty="0" smtClean="0">
                <a:latin typeface="Verdana" pitchFamily="34" charset="0"/>
              </a:rPr>
              <a:t>May 20, 2010</a:t>
            </a:r>
            <a:endParaRPr lang="en-US" sz="1600" dirty="0">
              <a:latin typeface="Verdana" pitchFamily="34" charset="0"/>
            </a:endParaRPr>
          </a:p>
        </p:txBody>
      </p:sp>
      <p:sp>
        <p:nvSpPr>
          <p:cNvPr id="14" name="Rectangle 23"/>
          <p:cNvSpPr>
            <a:spLocks noChangeArrowheads="1"/>
          </p:cNvSpPr>
          <p:nvPr/>
        </p:nvSpPr>
        <p:spPr bwMode="white">
          <a:xfrm>
            <a:off x="575600" y="1947522"/>
            <a:ext cx="6251920" cy="597558"/>
          </a:xfrm>
          <a:prstGeom prst="rect">
            <a:avLst/>
          </a:prstGeom>
          <a:noFill/>
          <a:ln w="9525">
            <a:noFill/>
            <a:miter lim="800000"/>
            <a:headEnd/>
            <a:tailEnd/>
          </a:ln>
        </p:spPr>
        <p:txBody>
          <a:bodyPr lIns="0" tIns="0" rIns="0" bIns="0"/>
          <a:lstStyle/>
          <a:p>
            <a:pPr>
              <a:buFont typeface="Wingdings" pitchFamily="2" charset="2"/>
              <a:buNone/>
            </a:pPr>
            <a:r>
              <a:rPr lang="en-US" sz="2000" b="1" dirty="0" smtClean="0">
                <a:latin typeface="Verdana" pitchFamily="34" charset="0"/>
              </a:rPr>
              <a:t>33</a:t>
            </a:r>
            <a:r>
              <a:rPr lang="en-US" sz="2000" b="1" baseline="30000" dirty="0" smtClean="0">
                <a:latin typeface="Verdana" pitchFamily="34" charset="0"/>
              </a:rPr>
              <a:t>rd</a:t>
            </a:r>
            <a:r>
              <a:rPr lang="en-US" sz="2000" b="1" dirty="0" smtClean="0">
                <a:latin typeface="Verdana" pitchFamily="34" charset="0"/>
              </a:rPr>
              <a:t> Annual Conference of The American Association of Blacks in Energy</a:t>
            </a:r>
            <a:endParaRPr lang="en-US" sz="2000" b="1" dirty="0">
              <a:latin typeface="Verdana" pitchFamily="34" charset="0"/>
            </a:endParaRPr>
          </a:p>
        </p:txBody>
      </p:sp>
    </p:spTree>
  </p:cSld>
  <p:clrMapOvr>
    <a:masterClrMapping/>
  </p:clrMapOvr>
  <p:transition spd="slow">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Down Arrow 26"/>
          <p:cNvSpPr/>
          <p:nvPr/>
        </p:nvSpPr>
        <p:spPr>
          <a:xfrm>
            <a:off x="7772400" y="3352800"/>
            <a:ext cx="866955" cy="947468"/>
          </a:xfrm>
          <a:prstGeom prst="downArrow">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7013" y="227013"/>
            <a:ext cx="7697787" cy="987425"/>
          </a:xfrm>
        </p:spPr>
        <p:txBody>
          <a:bodyPr/>
          <a:lstStyle/>
          <a:p>
            <a:pPr lvl="0">
              <a:defRPr/>
            </a:pPr>
            <a:r>
              <a:rPr lang="en-US" dirty="0" smtClean="0"/>
              <a:t>Unconventional Gas Drives Down U.S. Imports</a:t>
            </a:r>
          </a:p>
        </p:txBody>
      </p:sp>
      <p:graphicFrame>
        <p:nvGraphicFramePr>
          <p:cNvPr id="18" name="Content Placeholder 17"/>
          <p:cNvGraphicFramePr>
            <a:graphicFrameLocks noGrp="1"/>
          </p:cNvGraphicFramePr>
          <p:nvPr>
            <p:ph sz="half" idx="1"/>
          </p:nvPr>
        </p:nvGraphicFramePr>
        <p:xfrm>
          <a:off x="4572000" y="1600200"/>
          <a:ext cx="4038600" cy="4525963"/>
        </p:xfrm>
        <a:graphic>
          <a:graphicData uri="http://schemas.openxmlformats.org/drawingml/2006/chart">
            <c:chart xmlns:c="http://schemas.openxmlformats.org/drawingml/2006/chart" xmlns:r="http://schemas.openxmlformats.org/officeDocument/2006/relationships" r:id="rId3"/>
          </a:graphicData>
        </a:graphic>
      </p:graphicFrame>
      <p:sp>
        <p:nvSpPr>
          <p:cNvPr id="5" name="Footer Placeholder 4"/>
          <p:cNvSpPr>
            <a:spLocks noGrp="1"/>
          </p:cNvSpPr>
          <p:nvPr>
            <p:ph type="ftr" sz="quarter" idx="10"/>
          </p:nvPr>
        </p:nvSpPr>
        <p:spPr/>
        <p:txBody>
          <a:bodyPr/>
          <a:lstStyle/>
          <a:p>
            <a:r>
              <a:rPr lang="en-US" dirty="0" smtClean="0"/>
              <a:t>© 2010 Chevron Corporation</a:t>
            </a:r>
            <a:endParaRPr lang="en-US" dirty="0"/>
          </a:p>
        </p:txBody>
      </p:sp>
      <p:sp>
        <p:nvSpPr>
          <p:cNvPr id="8" name="Text Box 16"/>
          <p:cNvSpPr txBox="1">
            <a:spLocks noChangeArrowheads="1"/>
          </p:cNvSpPr>
          <p:nvPr/>
        </p:nvSpPr>
        <p:spPr bwMode="auto">
          <a:xfrm>
            <a:off x="5666727" y="6313968"/>
            <a:ext cx="3332163" cy="215444"/>
          </a:xfrm>
          <a:prstGeom prst="rect">
            <a:avLst/>
          </a:prstGeom>
          <a:noFill/>
          <a:ln w="9525">
            <a:noFill/>
            <a:miter lim="800000"/>
            <a:headEnd/>
            <a:tailEnd/>
          </a:ln>
        </p:spPr>
        <p:txBody>
          <a:bodyPr wrap="square">
            <a:spAutoFit/>
          </a:bodyPr>
          <a:lstStyle/>
          <a:p>
            <a:pPr algn="r" eaLnBrk="0" hangingPunct="0">
              <a:spcBef>
                <a:spcPct val="50000"/>
              </a:spcBef>
              <a:defRPr/>
            </a:pPr>
            <a:r>
              <a:rPr lang="en-US" sz="800" dirty="0" smtClean="0">
                <a:solidFill>
                  <a:srgbClr val="0050AA"/>
                </a:solidFill>
                <a:latin typeface="+mj-lt"/>
                <a:ea typeface="ＭＳ Ｐゴシック" pitchFamily="-106" charset="-128"/>
                <a:cs typeface="+mn-cs"/>
              </a:rPr>
              <a:t>Source: EIA, IEA &amp; Chevron Analysis</a:t>
            </a:r>
            <a:endParaRPr lang="en-US" sz="800" dirty="0">
              <a:solidFill>
                <a:srgbClr val="0050AA"/>
              </a:solidFill>
              <a:latin typeface="+mj-lt"/>
              <a:ea typeface="ＭＳ Ｐゴシック" pitchFamily="-106" charset="-128"/>
              <a:cs typeface="+mn-cs"/>
            </a:endParaRPr>
          </a:p>
        </p:txBody>
      </p:sp>
      <p:sp>
        <p:nvSpPr>
          <p:cNvPr id="10" name="TextBox 9"/>
          <p:cNvSpPr txBox="1"/>
          <p:nvPr/>
        </p:nvSpPr>
        <p:spPr>
          <a:xfrm>
            <a:off x="5867400" y="3530025"/>
            <a:ext cx="1905000" cy="584775"/>
          </a:xfrm>
          <a:prstGeom prst="rect">
            <a:avLst/>
          </a:prstGeom>
          <a:noFill/>
        </p:spPr>
        <p:txBody>
          <a:bodyPr wrap="square" rtlCol="0">
            <a:spAutoFit/>
          </a:bodyPr>
          <a:lstStyle/>
          <a:p>
            <a:pPr algn="r"/>
            <a:r>
              <a:rPr lang="en-US" sz="1600" b="1" dirty="0" smtClean="0">
                <a:effectLst>
                  <a:outerShdw blurRad="38100" dist="38100" dir="2700000" algn="tl">
                    <a:srgbClr val="000000">
                      <a:alpha val="43137"/>
                    </a:srgbClr>
                  </a:outerShdw>
                </a:effectLst>
              </a:rPr>
              <a:t>66% decrease in imports by 2030</a:t>
            </a:r>
            <a:endParaRPr lang="en-US" sz="1600" b="1" dirty="0">
              <a:effectLst>
                <a:outerShdw blurRad="38100" dist="38100" dir="2700000" algn="tl">
                  <a:srgbClr val="000000">
                    <a:alpha val="43137"/>
                  </a:srgbClr>
                </a:outerShdw>
              </a:effectLst>
            </a:endParaRPr>
          </a:p>
        </p:txBody>
      </p:sp>
      <p:sp>
        <p:nvSpPr>
          <p:cNvPr id="25" name="TextBox 24"/>
          <p:cNvSpPr txBox="1"/>
          <p:nvPr/>
        </p:nvSpPr>
        <p:spPr>
          <a:xfrm>
            <a:off x="6957060" y="4739640"/>
            <a:ext cx="1661160" cy="34290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600" b="1" dirty="0" smtClean="0">
                <a:solidFill>
                  <a:schemeClr val="tx1"/>
                </a:solidFill>
                <a:effectLst>
                  <a:outerShdw blurRad="38100" dist="38100" dir="2700000" algn="tl">
                    <a:srgbClr val="000000">
                      <a:alpha val="43137"/>
                    </a:srgbClr>
                  </a:outerShdw>
                </a:effectLst>
              </a:rPr>
              <a:t>2010 Outlook</a:t>
            </a:r>
            <a:endParaRPr lang="en-US" sz="1600" b="1" dirty="0">
              <a:solidFill>
                <a:schemeClr val="tx1"/>
              </a:solidFill>
              <a:effectLst>
                <a:outerShdw blurRad="38100" dist="38100" dir="2700000" algn="tl">
                  <a:srgbClr val="000000">
                    <a:alpha val="43137"/>
                  </a:srgbClr>
                </a:outerShdw>
              </a:effectLst>
            </a:endParaRPr>
          </a:p>
        </p:txBody>
      </p:sp>
      <p:sp>
        <p:nvSpPr>
          <p:cNvPr id="28" name="TextBox 27"/>
          <p:cNvSpPr txBox="1"/>
          <p:nvPr/>
        </p:nvSpPr>
        <p:spPr>
          <a:xfrm>
            <a:off x="6858000" y="2545080"/>
            <a:ext cx="1699260" cy="34290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r>
              <a:rPr lang="en-US" sz="1600" b="1" dirty="0" smtClean="0">
                <a:solidFill>
                  <a:schemeClr val="tx1"/>
                </a:solidFill>
                <a:effectLst>
                  <a:outerShdw blurRad="38100" dist="38100" dir="2700000" algn="tl">
                    <a:srgbClr val="000000">
                      <a:alpha val="43137"/>
                    </a:srgbClr>
                  </a:outerShdw>
                </a:effectLst>
              </a:rPr>
              <a:t>2007 Outlook</a:t>
            </a:r>
            <a:endParaRPr lang="en-US" sz="1600" b="1" dirty="0">
              <a:solidFill>
                <a:schemeClr val="tx1"/>
              </a:solidFill>
              <a:effectLst>
                <a:outerShdw blurRad="38100" dist="38100" dir="2700000" algn="tl">
                  <a:srgbClr val="000000">
                    <a:alpha val="43137"/>
                  </a:srgbClr>
                </a:outerShdw>
              </a:effectLst>
            </a:endParaRPr>
          </a:p>
        </p:txBody>
      </p:sp>
      <p:sp>
        <p:nvSpPr>
          <p:cNvPr id="30" name="Title 1"/>
          <p:cNvSpPr txBox="1">
            <a:spLocks/>
          </p:cNvSpPr>
          <p:nvPr/>
        </p:nvSpPr>
        <p:spPr bwMode="auto">
          <a:xfrm>
            <a:off x="6553201" y="3048000"/>
            <a:ext cx="2118518" cy="2590800"/>
          </a:xfrm>
          <a:prstGeom prst="rect">
            <a:avLst/>
          </a:prstGeom>
          <a:noFill/>
          <a:ln w="9525">
            <a:noFill/>
            <a:miter lim="800000"/>
            <a:headEnd/>
            <a:tailEnd/>
          </a:ln>
        </p:spPr>
        <p:txBody>
          <a:bodyPr vert="horz" wrap="square" lIns="0" tIns="45720" rIns="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lang="en-US" sz="2000" b="0" i="0" u="none" strike="noStrike" kern="0" cap="none" spc="0" normalizeH="0" baseline="0" noProof="0" dirty="0">
              <a:ln>
                <a:noFill/>
              </a:ln>
              <a:solidFill>
                <a:srgbClr val="BFE9F5"/>
              </a:solidFill>
              <a:effectLst/>
              <a:uLnTx/>
              <a:uFillTx/>
              <a:latin typeface="+mj-lt"/>
              <a:ea typeface="+mj-ea"/>
              <a:cs typeface="+mj-cs"/>
            </a:endParaRPr>
          </a:p>
        </p:txBody>
      </p:sp>
      <p:graphicFrame>
        <p:nvGraphicFramePr>
          <p:cNvPr id="17" name="Chart 16"/>
          <p:cNvGraphicFramePr/>
          <p:nvPr/>
        </p:nvGraphicFramePr>
        <p:xfrm>
          <a:off x="304800" y="2108774"/>
          <a:ext cx="3810000" cy="3563779"/>
        </p:xfrm>
        <a:graphic>
          <a:graphicData uri="http://schemas.openxmlformats.org/drawingml/2006/chart">
            <c:chart xmlns:c="http://schemas.openxmlformats.org/drawingml/2006/chart" xmlns:r="http://schemas.openxmlformats.org/officeDocument/2006/relationships" r:id="rId4"/>
          </a:graphicData>
        </a:graphic>
      </p:graphicFrame>
      <p:sp>
        <p:nvSpPr>
          <p:cNvPr id="19" name="TextBox 73"/>
          <p:cNvSpPr txBox="1">
            <a:spLocks noChangeArrowheads="1"/>
          </p:cNvSpPr>
          <p:nvPr/>
        </p:nvSpPr>
        <p:spPr bwMode="auto">
          <a:xfrm>
            <a:off x="1143000" y="1524000"/>
            <a:ext cx="3203917" cy="830997"/>
          </a:xfrm>
          <a:prstGeom prst="rect">
            <a:avLst/>
          </a:prstGeom>
          <a:noFill/>
          <a:ln w="9525">
            <a:noFill/>
            <a:miter lim="800000"/>
            <a:headEnd/>
            <a:tailEnd/>
          </a:ln>
        </p:spPr>
        <p:txBody>
          <a:bodyPr wrap="square">
            <a:spAutoFit/>
          </a:bodyPr>
          <a:lstStyle/>
          <a:p>
            <a:r>
              <a:rPr lang="en-US" sz="1600" b="1" dirty="0" smtClean="0">
                <a:effectLst>
                  <a:outerShdw blurRad="38100" dist="38100" dir="2700000" algn="tl">
                    <a:srgbClr val="000000">
                      <a:alpha val="43137"/>
                    </a:srgbClr>
                  </a:outerShdw>
                </a:effectLst>
                <a:latin typeface="+mj-lt"/>
              </a:rPr>
              <a:t/>
            </a:r>
            <a:br>
              <a:rPr lang="en-US" sz="1600" b="1" dirty="0" smtClean="0">
                <a:effectLst>
                  <a:outerShdw blurRad="38100" dist="38100" dir="2700000" algn="tl">
                    <a:srgbClr val="000000">
                      <a:alpha val="43137"/>
                    </a:srgbClr>
                  </a:outerShdw>
                </a:effectLst>
                <a:latin typeface="+mj-lt"/>
              </a:rPr>
            </a:br>
            <a:r>
              <a:rPr lang="en-US" sz="1600" b="1" dirty="0" smtClean="0">
                <a:effectLst>
                  <a:outerShdw blurRad="38100" dist="38100" dir="2700000" algn="tl">
                    <a:srgbClr val="000000">
                      <a:alpha val="43137"/>
                    </a:srgbClr>
                  </a:outerShdw>
                </a:effectLst>
                <a:latin typeface="+mj-lt"/>
              </a:rPr>
              <a:t>Trillion Cubic Feet of Resource </a:t>
            </a:r>
          </a:p>
          <a:p>
            <a:r>
              <a:rPr lang="en-US" sz="1600" b="1" dirty="0" smtClean="0">
                <a:effectLst>
                  <a:outerShdw blurRad="38100" dist="38100" dir="2700000" algn="tl">
                    <a:srgbClr val="000000">
                      <a:alpha val="43137"/>
                    </a:srgbClr>
                  </a:outerShdw>
                </a:effectLst>
                <a:latin typeface="+mj-lt"/>
              </a:rPr>
              <a:t>– North America</a:t>
            </a:r>
            <a:endParaRPr lang="en-US" sz="1600" b="1" dirty="0">
              <a:effectLst>
                <a:outerShdw blurRad="38100" dist="38100" dir="2700000" algn="tl">
                  <a:srgbClr val="000000">
                    <a:alpha val="43137"/>
                  </a:srgbClr>
                </a:outerShdw>
              </a:effectLst>
              <a:latin typeface="+mj-lt"/>
            </a:endParaRPr>
          </a:p>
        </p:txBody>
      </p:sp>
      <p:sp>
        <p:nvSpPr>
          <p:cNvPr id="23" name="TextBox 22"/>
          <p:cNvSpPr txBox="1"/>
          <p:nvPr/>
        </p:nvSpPr>
        <p:spPr>
          <a:xfrm>
            <a:off x="990600" y="5334000"/>
            <a:ext cx="1676400" cy="830997"/>
          </a:xfrm>
          <a:prstGeom prst="rect">
            <a:avLst/>
          </a:prstGeom>
          <a:noFill/>
        </p:spPr>
        <p:txBody>
          <a:bodyPr wrap="square" rtlCol="0">
            <a:spAutoFit/>
          </a:bodyPr>
          <a:lstStyle/>
          <a:p>
            <a:pPr algn="ctr"/>
            <a:r>
              <a:rPr lang="en-US" sz="1600" b="1" dirty="0" smtClean="0">
                <a:effectLst>
                  <a:outerShdw blurRad="38100" dist="38100" dir="2700000" algn="tl">
                    <a:srgbClr val="000000">
                      <a:alpha val="43137"/>
                    </a:srgbClr>
                  </a:outerShdw>
                </a:effectLst>
              </a:rPr>
              <a:t>Recoverable Conventional Gas Resources </a:t>
            </a:r>
            <a:endParaRPr lang="en-US" sz="1600" b="1" dirty="0">
              <a:effectLst>
                <a:outerShdw blurRad="38100" dist="38100" dir="2700000" algn="tl">
                  <a:srgbClr val="000000">
                    <a:alpha val="43137"/>
                  </a:srgbClr>
                </a:outerShdw>
              </a:effectLst>
            </a:endParaRPr>
          </a:p>
        </p:txBody>
      </p:sp>
      <p:sp>
        <p:nvSpPr>
          <p:cNvPr id="24" name="TextBox 23"/>
          <p:cNvSpPr txBox="1"/>
          <p:nvPr/>
        </p:nvSpPr>
        <p:spPr>
          <a:xfrm>
            <a:off x="2590799" y="5334000"/>
            <a:ext cx="1826455" cy="830997"/>
          </a:xfrm>
          <a:prstGeom prst="rect">
            <a:avLst/>
          </a:prstGeom>
          <a:noFill/>
        </p:spPr>
        <p:txBody>
          <a:bodyPr wrap="square" rtlCol="0">
            <a:spAutoFit/>
          </a:bodyPr>
          <a:lstStyle/>
          <a:p>
            <a:pPr algn="ctr"/>
            <a:r>
              <a:rPr lang="en-US" sz="1600" b="1" dirty="0" smtClean="0">
                <a:effectLst>
                  <a:outerShdw blurRad="38100" dist="38100" dir="2700000" algn="tl">
                    <a:srgbClr val="000000">
                      <a:alpha val="43137"/>
                    </a:srgbClr>
                  </a:outerShdw>
                </a:effectLst>
              </a:rPr>
              <a:t>Unconventional Gas Resources In Place</a:t>
            </a:r>
            <a:endParaRPr lang="en-US" sz="1600" b="1" dirty="0">
              <a:effectLst>
                <a:outerShdw blurRad="38100" dist="38100" dir="2700000" algn="tl">
                  <a:srgbClr val="000000">
                    <a:alpha val="43137"/>
                  </a:srgbClr>
                </a:outerShdw>
              </a:effectLst>
            </a:endParaRPr>
          </a:p>
        </p:txBody>
      </p:sp>
      <p:sp>
        <p:nvSpPr>
          <p:cNvPr id="26" name="TextBox 25"/>
          <p:cNvSpPr txBox="1"/>
          <p:nvPr/>
        </p:nvSpPr>
        <p:spPr>
          <a:xfrm>
            <a:off x="2917372" y="4419600"/>
            <a:ext cx="838199" cy="64770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smtClean="0">
                <a:solidFill>
                  <a:schemeClr val="tx1"/>
                </a:solidFill>
                <a:effectLst>
                  <a:outerShdw blurRad="38100" dist="38100" dir="2700000" algn="tl">
                    <a:srgbClr val="000000">
                      <a:alpha val="43137"/>
                    </a:srgbClr>
                  </a:outerShdw>
                </a:effectLst>
              </a:rPr>
              <a:t>Shale Gas</a:t>
            </a:r>
            <a:endParaRPr lang="en-US" sz="1600" dirty="0">
              <a:solidFill>
                <a:schemeClr val="tx1"/>
              </a:solidFill>
              <a:effectLst>
                <a:outerShdw blurRad="38100" dist="38100" dir="2700000" algn="tl">
                  <a:srgbClr val="000000">
                    <a:alpha val="43137"/>
                  </a:srgbClr>
                </a:outerShdw>
              </a:effectLst>
            </a:endParaRPr>
          </a:p>
        </p:txBody>
      </p:sp>
      <p:sp>
        <p:nvSpPr>
          <p:cNvPr id="29" name="TextBox 28"/>
          <p:cNvSpPr txBox="1"/>
          <p:nvPr/>
        </p:nvSpPr>
        <p:spPr>
          <a:xfrm>
            <a:off x="2917372" y="2476499"/>
            <a:ext cx="838199" cy="64770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smtClean="0">
                <a:solidFill>
                  <a:schemeClr val="tx1"/>
                </a:solidFill>
                <a:effectLst>
                  <a:outerShdw blurRad="38100" dist="38100" dir="2700000" algn="tl">
                    <a:srgbClr val="000000">
                      <a:alpha val="43137"/>
                    </a:srgbClr>
                  </a:outerShdw>
                </a:effectLst>
              </a:rPr>
              <a:t>Tight Gas</a:t>
            </a:r>
            <a:endParaRPr lang="en-US" sz="1600" dirty="0">
              <a:solidFill>
                <a:schemeClr val="tx1"/>
              </a:solidFill>
              <a:effectLst>
                <a:outerShdw blurRad="38100" dist="38100" dir="2700000" algn="tl">
                  <a:srgbClr val="000000">
                    <a:alpha val="43137"/>
                  </a:srgbClr>
                </a:outerShdw>
              </a:effectLst>
            </a:endParaRPr>
          </a:p>
        </p:txBody>
      </p:sp>
      <p:sp>
        <p:nvSpPr>
          <p:cNvPr id="31" name="TextBox 30"/>
          <p:cNvSpPr txBox="1"/>
          <p:nvPr/>
        </p:nvSpPr>
        <p:spPr>
          <a:xfrm>
            <a:off x="2917372" y="3390899"/>
            <a:ext cx="838199" cy="647701"/>
          </a:xfrm>
          <a:prstGeom prst="rect">
            <a:avLst/>
          </a:prstGeom>
          <a:noFill/>
          <a:ln w="9525" cmpd="sng">
            <a:noFill/>
          </a:ln>
        </p:spPr>
        <p:style>
          <a:lnRef idx="0">
            <a:scrgbClr r="0" g="0" b="0"/>
          </a:lnRef>
          <a:fillRef idx="0">
            <a:scrgbClr r="0" g="0" b="0"/>
          </a:fillRef>
          <a:effectRef idx="0">
            <a:scrgbClr r="0" g="0" b="0"/>
          </a:effectRef>
          <a:fontRef idx="minor">
            <a:schemeClr val="dk1"/>
          </a:fontRef>
        </p:style>
        <p:txBody>
          <a:bodyPr wrap="square" rtlCol="0" anchor="t"/>
          <a:lstStyle>
            <a:lvl1pPr marL="0" indent="0">
              <a:defRPr sz="1100">
                <a:solidFill>
                  <a:schemeClr val="dk1"/>
                </a:solidFill>
                <a:latin typeface="+mn-lt"/>
                <a:ea typeface="+mn-ea"/>
                <a:cs typeface="+mn-cs"/>
              </a:defRPr>
            </a:lvl1pPr>
            <a:lvl2pPr marL="457200" indent="0">
              <a:defRPr sz="1100">
                <a:solidFill>
                  <a:schemeClr val="dk1"/>
                </a:solidFill>
                <a:latin typeface="+mn-lt"/>
                <a:ea typeface="+mn-ea"/>
                <a:cs typeface="+mn-cs"/>
              </a:defRPr>
            </a:lvl2pPr>
            <a:lvl3pPr marL="914400" indent="0">
              <a:defRPr sz="1100">
                <a:solidFill>
                  <a:schemeClr val="dk1"/>
                </a:solidFill>
                <a:latin typeface="+mn-lt"/>
                <a:ea typeface="+mn-ea"/>
                <a:cs typeface="+mn-cs"/>
              </a:defRPr>
            </a:lvl3pPr>
            <a:lvl4pPr marL="1371600" indent="0">
              <a:defRPr sz="1100">
                <a:solidFill>
                  <a:schemeClr val="dk1"/>
                </a:solidFill>
                <a:latin typeface="+mn-lt"/>
                <a:ea typeface="+mn-ea"/>
                <a:cs typeface="+mn-cs"/>
              </a:defRPr>
            </a:lvl4pPr>
            <a:lvl5pPr marL="1828800" indent="0">
              <a:defRPr sz="1100">
                <a:solidFill>
                  <a:schemeClr val="dk1"/>
                </a:solidFill>
                <a:latin typeface="+mn-lt"/>
                <a:ea typeface="+mn-ea"/>
                <a:cs typeface="+mn-cs"/>
              </a:defRPr>
            </a:lvl5pPr>
            <a:lvl6pPr marL="2286000" indent="0">
              <a:defRPr sz="1100">
                <a:solidFill>
                  <a:schemeClr val="dk1"/>
                </a:solidFill>
                <a:latin typeface="+mn-lt"/>
                <a:ea typeface="+mn-ea"/>
                <a:cs typeface="+mn-cs"/>
              </a:defRPr>
            </a:lvl6pPr>
            <a:lvl7pPr marL="2743200" indent="0">
              <a:defRPr sz="1100">
                <a:solidFill>
                  <a:schemeClr val="dk1"/>
                </a:solidFill>
                <a:latin typeface="+mn-lt"/>
                <a:ea typeface="+mn-ea"/>
                <a:cs typeface="+mn-cs"/>
              </a:defRPr>
            </a:lvl7pPr>
            <a:lvl8pPr marL="3200400" indent="0">
              <a:defRPr sz="1100">
                <a:solidFill>
                  <a:schemeClr val="dk1"/>
                </a:solidFill>
                <a:latin typeface="+mn-lt"/>
                <a:ea typeface="+mn-ea"/>
                <a:cs typeface="+mn-cs"/>
              </a:defRPr>
            </a:lvl8pPr>
            <a:lvl9pPr marL="3657600" indent="0">
              <a:defRPr sz="1100">
                <a:solidFill>
                  <a:schemeClr val="dk1"/>
                </a:solidFill>
                <a:latin typeface="+mn-lt"/>
                <a:ea typeface="+mn-ea"/>
                <a:cs typeface="+mn-cs"/>
              </a:defRPr>
            </a:lvl9pPr>
          </a:lstStyle>
          <a:p>
            <a:pPr algn="ctr"/>
            <a:r>
              <a:rPr lang="en-US" sz="1600" dirty="0" smtClean="0">
                <a:solidFill>
                  <a:schemeClr val="tx1"/>
                </a:solidFill>
                <a:effectLst>
                  <a:outerShdw blurRad="38100" dist="38100" dir="2700000" algn="tl">
                    <a:srgbClr val="000000">
                      <a:alpha val="43137"/>
                    </a:srgbClr>
                  </a:outerShdw>
                </a:effectLst>
              </a:rPr>
              <a:t>CBM</a:t>
            </a:r>
            <a:endParaRPr lang="en-US" sz="1600" dirty="0">
              <a:solidFill>
                <a:schemeClr val="tx1"/>
              </a:solidFill>
              <a:effectLst>
                <a:outerShdw blurRad="38100" dist="38100" dir="2700000" algn="tl">
                  <a:srgbClr val="000000">
                    <a:alpha val="43137"/>
                  </a:srgbClr>
                </a:outerShdw>
              </a:effectLst>
            </a:endParaRPr>
          </a:p>
        </p:txBody>
      </p:sp>
    </p:spTree>
  </p:cSld>
  <p:clrMapOvr>
    <a:masterClrMapping/>
  </p:clrMapOvr>
  <p:transition spd="slow">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458" name="Slide Number Placeholder 4"/>
          <p:cNvSpPr txBox="1">
            <a:spLocks noGrp="1"/>
          </p:cNvSpPr>
          <p:nvPr/>
        </p:nvSpPr>
        <p:spPr bwMode="auto">
          <a:xfrm>
            <a:off x="7005638" y="6477000"/>
            <a:ext cx="1905000" cy="228600"/>
          </a:xfrm>
          <a:prstGeom prst="rect">
            <a:avLst/>
          </a:prstGeom>
          <a:noFill/>
          <a:ln w="9525">
            <a:noFill/>
            <a:miter lim="800000"/>
            <a:headEnd/>
            <a:tailEnd/>
          </a:ln>
        </p:spPr>
        <p:txBody>
          <a:bodyPr lIns="0" tIns="0" rIns="0" bIns="0"/>
          <a:lstStyle/>
          <a:p>
            <a:pPr algn="r" eaLnBrk="0" hangingPunct="0"/>
            <a:fld id="{BC49FE04-C7E6-4E6B-9D5D-424212A47823}" type="slidenum">
              <a:rPr lang="en-US" sz="900" b="1">
                <a:solidFill>
                  <a:schemeClr val="bg1"/>
                </a:solidFill>
                <a:ea typeface="Arial Unicode MS" pitchFamily="34" charset="-128"/>
                <a:cs typeface="Arial Unicode MS" pitchFamily="34" charset="-128"/>
              </a:rPr>
              <a:pPr algn="r" eaLnBrk="0" hangingPunct="0"/>
              <a:t>11</a:t>
            </a:fld>
            <a:endParaRPr lang="en-US" sz="900" b="1" dirty="0">
              <a:solidFill>
                <a:schemeClr val="bg1"/>
              </a:solidFill>
              <a:ea typeface="Arial Unicode MS" pitchFamily="34" charset="-128"/>
              <a:cs typeface="Arial Unicode MS" pitchFamily="34" charset="-128"/>
            </a:endParaRPr>
          </a:p>
        </p:txBody>
      </p:sp>
      <p:sp>
        <p:nvSpPr>
          <p:cNvPr id="147459" name="Rectangle 2"/>
          <p:cNvSpPr>
            <a:spLocks noChangeArrowheads="1"/>
          </p:cNvSpPr>
          <p:nvPr/>
        </p:nvSpPr>
        <p:spPr bwMode="auto">
          <a:xfrm>
            <a:off x="5867400" y="1292225"/>
            <a:ext cx="3276600" cy="5030788"/>
          </a:xfrm>
          <a:prstGeom prst="rect">
            <a:avLst/>
          </a:prstGeom>
          <a:solidFill>
            <a:srgbClr val="009DD9">
              <a:alpha val="14902"/>
            </a:srgbClr>
          </a:solidFill>
          <a:ln w="9525">
            <a:noFill/>
            <a:miter lim="800000"/>
            <a:headEnd/>
            <a:tailEnd/>
          </a:ln>
        </p:spPr>
        <p:txBody>
          <a:bodyPr wrap="none" anchor="ctr"/>
          <a:lstStyle/>
          <a:p>
            <a:pPr algn="r" eaLnBrk="0" hangingPunct="0"/>
            <a:endParaRPr lang="en-US" sz="1400" b="1" dirty="0">
              <a:solidFill>
                <a:srgbClr val="000000"/>
              </a:solidFill>
            </a:endParaRPr>
          </a:p>
        </p:txBody>
      </p:sp>
      <p:sp>
        <p:nvSpPr>
          <p:cNvPr id="147460" name="Rectangle 3"/>
          <p:cNvSpPr>
            <a:spLocks noChangeArrowheads="1"/>
          </p:cNvSpPr>
          <p:nvPr/>
        </p:nvSpPr>
        <p:spPr bwMode="invGray">
          <a:xfrm>
            <a:off x="3657600" y="1292225"/>
            <a:ext cx="2209800" cy="5030788"/>
          </a:xfrm>
          <a:prstGeom prst="rect">
            <a:avLst/>
          </a:prstGeom>
          <a:solidFill>
            <a:srgbClr val="0050AA"/>
          </a:solidFill>
          <a:ln w="9525">
            <a:noFill/>
            <a:miter lim="800000"/>
            <a:headEnd/>
            <a:tailEnd/>
          </a:ln>
        </p:spPr>
        <p:txBody>
          <a:bodyPr wrap="none" anchor="ctr"/>
          <a:lstStyle/>
          <a:p>
            <a:pPr algn="r" eaLnBrk="0" hangingPunct="0"/>
            <a:endParaRPr lang="en-US" sz="1400" b="1" dirty="0">
              <a:solidFill>
                <a:srgbClr val="000000"/>
              </a:solidFill>
            </a:endParaRPr>
          </a:p>
        </p:txBody>
      </p:sp>
      <p:sp>
        <p:nvSpPr>
          <p:cNvPr id="147461" name="Rectangle 4"/>
          <p:cNvSpPr>
            <a:spLocks noChangeArrowheads="1"/>
          </p:cNvSpPr>
          <p:nvPr/>
        </p:nvSpPr>
        <p:spPr bwMode="auto">
          <a:xfrm>
            <a:off x="698500" y="1292225"/>
            <a:ext cx="2895600" cy="5030788"/>
          </a:xfrm>
          <a:prstGeom prst="rect">
            <a:avLst/>
          </a:prstGeom>
          <a:noFill/>
          <a:ln w="9525">
            <a:noFill/>
            <a:miter lim="800000"/>
            <a:headEnd/>
            <a:tailEnd/>
          </a:ln>
        </p:spPr>
        <p:txBody>
          <a:bodyPr/>
          <a:lstStyle/>
          <a:p>
            <a:pPr>
              <a:spcBef>
                <a:spcPct val="20000"/>
              </a:spcBef>
              <a:tabLst>
                <a:tab pos="395288" algn="l"/>
                <a:tab pos="854075" algn="l"/>
                <a:tab pos="1374775" algn="l"/>
                <a:tab pos="1831975" algn="l"/>
              </a:tabLst>
            </a:pPr>
            <a:r>
              <a:rPr lang="en-US" sz="27300" dirty="0">
                <a:solidFill>
                  <a:srgbClr val="009DD9"/>
                </a:solidFill>
              </a:rPr>
              <a:t>Q</a:t>
            </a:r>
          </a:p>
        </p:txBody>
      </p:sp>
      <p:sp>
        <p:nvSpPr>
          <p:cNvPr id="147462" name="Rectangle 5"/>
          <p:cNvSpPr>
            <a:spLocks noChangeArrowheads="1"/>
          </p:cNvSpPr>
          <p:nvPr/>
        </p:nvSpPr>
        <p:spPr bwMode="auto">
          <a:xfrm>
            <a:off x="3962400" y="2133600"/>
            <a:ext cx="1828800" cy="2819400"/>
          </a:xfrm>
          <a:prstGeom prst="rect">
            <a:avLst/>
          </a:prstGeom>
          <a:noFill/>
          <a:ln w="9525">
            <a:noFill/>
            <a:miter lim="800000"/>
            <a:headEnd/>
            <a:tailEnd/>
          </a:ln>
        </p:spPr>
        <p:txBody>
          <a:bodyPr/>
          <a:lstStyle/>
          <a:p>
            <a:pPr>
              <a:spcBef>
                <a:spcPct val="20000"/>
              </a:spcBef>
              <a:tabLst>
                <a:tab pos="395288" algn="l"/>
                <a:tab pos="854075" algn="l"/>
                <a:tab pos="1374775" algn="l"/>
                <a:tab pos="1831975" algn="l"/>
              </a:tabLst>
            </a:pPr>
            <a:r>
              <a:rPr lang="en-US" sz="14400" dirty="0"/>
              <a:t>&amp;</a:t>
            </a:r>
          </a:p>
        </p:txBody>
      </p:sp>
      <p:sp>
        <p:nvSpPr>
          <p:cNvPr id="147463" name="Rectangle 6"/>
          <p:cNvSpPr>
            <a:spLocks noChangeArrowheads="1"/>
          </p:cNvSpPr>
          <p:nvPr/>
        </p:nvSpPr>
        <p:spPr bwMode="auto">
          <a:xfrm>
            <a:off x="6140450" y="1292225"/>
            <a:ext cx="2590800" cy="5030788"/>
          </a:xfrm>
          <a:prstGeom prst="rect">
            <a:avLst/>
          </a:prstGeom>
          <a:noFill/>
          <a:ln w="9525">
            <a:noFill/>
            <a:miter lim="800000"/>
            <a:headEnd/>
            <a:tailEnd/>
          </a:ln>
        </p:spPr>
        <p:txBody>
          <a:bodyPr/>
          <a:lstStyle/>
          <a:p>
            <a:pPr>
              <a:spcBef>
                <a:spcPct val="20000"/>
              </a:spcBef>
              <a:tabLst>
                <a:tab pos="395288" algn="l"/>
                <a:tab pos="854075" algn="l"/>
                <a:tab pos="1374775" algn="l"/>
                <a:tab pos="1831975" algn="l"/>
              </a:tabLst>
            </a:pPr>
            <a:r>
              <a:rPr lang="en-US" sz="27300" dirty="0">
                <a:solidFill>
                  <a:srgbClr val="009DD9"/>
                </a:solidFill>
              </a:rPr>
              <a:t>A</a:t>
            </a:r>
          </a:p>
        </p:txBody>
      </p:sp>
      <p:sp>
        <p:nvSpPr>
          <p:cNvPr id="147464" name="Rectangle 7"/>
          <p:cNvSpPr>
            <a:spLocks noChangeArrowheads="1"/>
          </p:cNvSpPr>
          <p:nvPr/>
        </p:nvSpPr>
        <p:spPr bwMode="auto">
          <a:xfrm>
            <a:off x="3581400" y="1292225"/>
            <a:ext cx="92075" cy="5030788"/>
          </a:xfrm>
          <a:prstGeom prst="rect">
            <a:avLst/>
          </a:prstGeom>
          <a:solidFill>
            <a:schemeClr val="tx2"/>
          </a:solidFill>
          <a:ln w="9525">
            <a:noFill/>
            <a:miter lim="800000"/>
            <a:headEnd/>
            <a:tailEnd/>
          </a:ln>
        </p:spPr>
        <p:txBody>
          <a:bodyPr wrap="none" anchor="ctr"/>
          <a:lstStyle/>
          <a:p>
            <a:pPr algn="r" eaLnBrk="0" hangingPunct="0"/>
            <a:endParaRPr lang="en-US" sz="1400" b="1" dirty="0">
              <a:solidFill>
                <a:srgbClr val="000000"/>
              </a:solidFill>
            </a:endParaRPr>
          </a:p>
        </p:txBody>
      </p:sp>
      <p:sp>
        <p:nvSpPr>
          <p:cNvPr id="147465" name="Rectangle 8"/>
          <p:cNvSpPr>
            <a:spLocks noChangeArrowheads="1"/>
          </p:cNvSpPr>
          <p:nvPr/>
        </p:nvSpPr>
        <p:spPr bwMode="invGray">
          <a:xfrm>
            <a:off x="5854700" y="1292225"/>
            <a:ext cx="76200" cy="5030788"/>
          </a:xfrm>
          <a:prstGeom prst="rect">
            <a:avLst/>
          </a:prstGeom>
          <a:solidFill>
            <a:schemeClr val="tx1"/>
          </a:solidFill>
          <a:ln w="9525">
            <a:noFill/>
            <a:miter lim="800000"/>
            <a:headEnd/>
            <a:tailEnd/>
          </a:ln>
        </p:spPr>
        <p:txBody>
          <a:bodyPr wrap="none" anchor="ctr"/>
          <a:lstStyle/>
          <a:p>
            <a:pPr algn="r" eaLnBrk="0" hangingPunct="0"/>
            <a:endParaRPr lang="en-US" sz="1400" b="1" dirty="0">
              <a:solidFill>
                <a:srgbClr val="000000"/>
              </a:solidFill>
            </a:endParaRPr>
          </a:p>
        </p:txBody>
      </p:sp>
      <p:sp>
        <p:nvSpPr>
          <p:cNvPr id="147466" name="Rectangle 9"/>
          <p:cNvSpPr>
            <a:spLocks noChangeArrowheads="1"/>
          </p:cNvSpPr>
          <p:nvPr/>
        </p:nvSpPr>
        <p:spPr bwMode="auto">
          <a:xfrm>
            <a:off x="8794750" y="1292225"/>
            <a:ext cx="123825" cy="5030788"/>
          </a:xfrm>
          <a:prstGeom prst="rect">
            <a:avLst/>
          </a:prstGeom>
          <a:solidFill>
            <a:srgbClr val="009DD9"/>
          </a:solidFill>
          <a:ln w="9525">
            <a:noFill/>
            <a:miter lim="800000"/>
            <a:headEnd/>
            <a:tailEnd/>
          </a:ln>
        </p:spPr>
        <p:txBody>
          <a:bodyPr wrap="none" anchor="ctr"/>
          <a:lstStyle/>
          <a:p>
            <a:pPr algn="r" eaLnBrk="0" hangingPunct="0"/>
            <a:endParaRPr lang="en-US" sz="1400" b="1" dirty="0">
              <a:solidFill>
                <a:srgbClr val="000000"/>
              </a:solidFill>
            </a:endParaRPr>
          </a:p>
        </p:txBody>
      </p:sp>
      <p:sp>
        <p:nvSpPr>
          <p:cNvPr id="147467" name="Rectangle 10"/>
          <p:cNvSpPr>
            <a:spLocks noChangeArrowheads="1"/>
          </p:cNvSpPr>
          <p:nvPr/>
        </p:nvSpPr>
        <p:spPr bwMode="invGray">
          <a:xfrm>
            <a:off x="609600" y="1292225"/>
            <a:ext cx="120650" cy="5030788"/>
          </a:xfrm>
          <a:prstGeom prst="rect">
            <a:avLst/>
          </a:prstGeom>
          <a:solidFill>
            <a:schemeClr val="tx1"/>
          </a:solidFill>
          <a:ln w="9525">
            <a:noFill/>
            <a:miter lim="800000"/>
            <a:headEnd/>
            <a:tailEnd/>
          </a:ln>
        </p:spPr>
        <p:txBody>
          <a:bodyPr wrap="none" anchor="ctr"/>
          <a:lstStyle/>
          <a:p>
            <a:pPr algn="r" eaLnBrk="0" hangingPunct="0"/>
            <a:endParaRPr lang="en-US" sz="1400" b="1" dirty="0">
              <a:solidFill>
                <a:srgbClr val="000000"/>
              </a:solidFill>
            </a:endParaRPr>
          </a:p>
        </p:txBody>
      </p:sp>
      <p:sp>
        <p:nvSpPr>
          <p:cNvPr id="12" name="Slide Number Placeholder 11"/>
          <p:cNvSpPr>
            <a:spLocks noGrp="1"/>
          </p:cNvSpPr>
          <p:nvPr>
            <p:ph type="sldNum" sz="quarter" idx="11"/>
          </p:nvPr>
        </p:nvSpPr>
        <p:spPr/>
        <p:txBody>
          <a:bodyPr/>
          <a:lstStyle/>
          <a:p>
            <a:fld id="{05BA4239-CCF6-4BA3-BA6E-9DC833D9879F}" type="slidenum">
              <a:rPr lang="en-US" smtClean="0"/>
              <a:pPr/>
              <a:t>11</a:t>
            </a:fld>
            <a:endParaRPr lang="en-US" dirty="0"/>
          </a:p>
        </p:txBody>
      </p:sp>
      <p:sp>
        <p:nvSpPr>
          <p:cNvPr id="13" name="Footer Placeholder 12"/>
          <p:cNvSpPr>
            <a:spLocks noGrp="1"/>
          </p:cNvSpPr>
          <p:nvPr>
            <p:ph type="ftr" sz="quarter" idx="10"/>
          </p:nvPr>
        </p:nvSpPr>
        <p:spPr/>
        <p:txBody>
          <a:bodyPr/>
          <a:lstStyle/>
          <a:p>
            <a:r>
              <a:rPr lang="en-US" dirty="0" smtClean="0"/>
              <a:t>© 2009 Chevron Corporation</a:t>
            </a:r>
            <a:endParaRPr lang="en-US" dirty="0"/>
          </a:p>
        </p:txBody>
      </p:sp>
    </p:spTree>
  </p:cSld>
  <p:clrMapOvr>
    <a:masterClrMapping/>
  </p:clrMapOvr>
  <p:transition spd="slow">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455613" y="304800"/>
            <a:ext cx="8154987" cy="909638"/>
          </a:xfrm>
        </p:spPr>
        <p:txBody>
          <a:bodyPr/>
          <a:lstStyle/>
          <a:p>
            <a:r>
              <a:rPr lang="en-US" dirty="0" smtClean="0"/>
              <a:t>Key Messages</a:t>
            </a:r>
          </a:p>
        </p:txBody>
      </p:sp>
      <p:sp>
        <p:nvSpPr>
          <p:cNvPr id="395268" name="Rectangle 4"/>
          <p:cNvSpPr>
            <a:spLocks noChangeArrowheads="1"/>
          </p:cNvSpPr>
          <p:nvPr/>
        </p:nvSpPr>
        <p:spPr bwMode="auto">
          <a:xfrm>
            <a:off x="611188" y="2600325"/>
            <a:ext cx="4213225" cy="3708400"/>
          </a:xfrm>
          <a:prstGeom prst="rect">
            <a:avLst/>
          </a:prstGeom>
          <a:noFill/>
          <a:ln w="9525">
            <a:noFill/>
            <a:miter lim="800000"/>
            <a:headEnd/>
            <a:tailEnd/>
          </a:ln>
          <a:effectLst/>
        </p:spPr>
        <p:txBody>
          <a:bodyPr/>
          <a:lstStyle/>
          <a:p>
            <a:pPr>
              <a:lnSpc>
                <a:spcPct val="120000"/>
              </a:lnSpc>
              <a:spcAft>
                <a:spcPct val="50000"/>
              </a:spcAft>
              <a:tabLst>
                <a:tab pos="395288" algn="l"/>
                <a:tab pos="854075" algn="l"/>
                <a:tab pos="1374775" algn="l"/>
                <a:tab pos="1831975" algn="l"/>
              </a:tabLst>
              <a:defRPr/>
            </a:pPr>
            <a:endParaRPr lang="en-US" sz="2400">
              <a:solidFill>
                <a:schemeClr val="bg1"/>
              </a:solidFill>
              <a:effectLst>
                <a:outerShdw blurRad="38100" dist="38100" dir="2700000" algn="tl">
                  <a:srgbClr val="000000"/>
                </a:outerShdw>
              </a:effectLst>
              <a:cs typeface="+mn-cs"/>
            </a:endParaRPr>
          </a:p>
        </p:txBody>
      </p:sp>
      <p:sp>
        <p:nvSpPr>
          <p:cNvPr id="15364" name="Rectangle 4"/>
          <p:cNvSpPr>
            <a:spLocks noGrp="1" noChangeArrowheads="1"/>
          </p:cNvSpPr>
          <p:nvPr>
            <p:ph type="body" idx="1"/>
          </p:nvPr>
        </p:nvSpPr>
        <p:spPr>
          <a:xfrm>
            <a:off x="304800" y="1447800"/>
            <a:ext cx="8458200" cy="5105400"/>
          </a:xfrm>
        </p:spPr>
        <p:txBody>
          <a:bodyPr/>
          <a:lstStyle/>
          <a:p>
            <a:pPr marL="457200" indent="-457200">
              <a:lnSpc>
                <a:spcPct val="80000"/>
              </a:lnSpc>
              <a:spcAft>
                <a:spcPct val="55000"/>
              </a:spcAft>
              <a:buFont typeface="+mj-lt"/>
              <a:buAutoNum type="arabicPeriod"/>
            </a:pPr>
            <a:r>
              <a:rPr lang="en-US" sz="1700" dirty="0" smtClean="0"/>
              <a:t>Global energy demand poised to increase driven by economic development and income expansion in emerging economies</a:t>
            </a:r>
          </a:p>
          <a:p>
            <a:pPr marL="457200" indent="-457200">
              <a:lnSpc>
                <a:spcPct val="80000"/>
              </a:lnSpc>
              <a:spcAft>
                <a:spcPct val="55000"/>
              </a:spcAft>
              <a:buFont typeface="+mj-lt"/>
              <a:buAutoNum type="arabicPeriod"/>
            </a:pPr>
            <a:r>
              <a:rPr lang="en-US" sz="1700" dirty="0" smtClean="0"/>
              <a:t>All sources of energy required to meet future energy demand</a:t>
            </a:r>
          </a:p>
          <a:p>
            <a:pPr marL="457200" indent="-457200">
              <a:lnSpc>
                <a:spcPct val="80000"/>
              </a:lnSpc>
              <a:spcAft>
                <a:spcPct val="55000"/>
              </a:spcAft>
              <a:buFont typeface="+mj-lt"/>
              <a:buAutoNum type="arabicPeriod"/>
            </a:pPr>
            <a:r>
              <a:rPr lang="en-US" sz="1700" dirty="0" smtClean="0"/>
              <a:t>The global oil industry will be challenged to offset decline and meet projected rates of demand growth</a:t>
            </a:r>
          </a:p>
          <a:p>
            <a:pPr marL="457200" indent="-457200">
              <a:lnSpc>
                <a:spcPct val="80000"/>
              </a:lnSpc>
              <a:spcAft>
                <a:spcPct val="55000"/>
              </a:spcAft>
              <a:buFont typeface="+mj-lt"/>
              <a:buAutoNum type="arabicPeriod"/>
            </a:pPr>
            <a:r>
              <a:rPr lang="en-US" sz="1700" dirty="0" smtClean="0"/>
              <a:t>Changes in policy are dampening future prospects for U.S. oil </a:t>
            </a:r>
            <a:r>
              <a:rPr lang="en-US" sz="1700" dirty="0" smtClean="0"/>
              <a:t>demand</a:t>
            </a:r>
          </a:p>
          <a:p>
            <a:pPr marL="457200" indent="-457200">
              <a:lnSpc>
                <a:spcPct val="80000"/>
              </a:lnSpc>
              <a:spcAft>
                <a:spcPct val="55000"/>
              </a:spcAft>
              <a:buFont typeface="+mj-lt"/>
              <a:buAutoNum type="arabicPeriod"/>
            </a:pPr>
            <a:r>
              <a:rPr lang="en-US" sz="1700" dirty="0" smtClean="0"/>
              <a:t>Oil </a:t>
            </a:r>
            <a:r>
              <a:rPr lang="en-US" sz="1700" dirty="0" smtClean="0"/>
              <a:t>will remain predominant fuel used in transportation despite penetration of alternative vehicles and renewable liquid fuels</a:t>
            </a:r>
          </a:p>
          <a:p>
            <a:pPr marL="457200" indent="-457200">
              <a:lnSpc>
                <a:spcPct val="80000"/>
              </a:lnSpc>
              <a:spcAft>
                <a:spcPct val="55000"/>
              </a:spcAft>
              <a:buFont typeface="+mj-lt"/>
              <a:buAutoNum type="arabicPeriod"/>
            </a:pPr>
            <a:r>
              <a:rPr lang="en-US" sz="1700" dirty="0" smtClean="0"/>
              <a:t>Growth in the power generation and industrial sectors underpin future growth in U.S. natural gas demand</a:t>
            </a:r>
            <a:endParaRPr lang="en-US" sz="1700" dirty="0" smtClean="0"/>
          </a:p>
          <a:p>
            <a:pPr marL="457200" indent="-457200">
              <a:lnSpc>
                <a:spcPct val="80000"/>
              </a:lnSpc>
              <a:spcAft>
                <a:spcPct val="55000"/>
              </a:spcAft>
              <a:buFont typeface="+mj-lt"/>
              <a:buAutoNum type="arabicPeriod"/>
            </a:pPr>
            <a:r>
              <a:rPr lang="en-US" sz="1700" dirty="0" smtClean="0"/>
              <a:t>The discovery and development of North America’s vast unconventional gas resources have enhanced </a:t>
            </a:r>
            <a:r>
              <a:rPr lang="en-US" sz="1700" dirty="0" smtClean="0"/>
              <a:t>energy security</a:t>
            </a:r>
            <a:endParaRPr lang="en-US" sz="1700" dirty="0" smtClean="0"/>
          </a:p>
        </p:txBody>
      </p:sp>
    </p:spTree>
  </p:cSld>
  <p:clrMapOvr>
    <a:masterClrMapping/>
  </p:clrMapOvr>
  <p:transition spd="slow">
    <p:fad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 name="Chart 24"/>
          <p:cNvGraphicFramePr/>
          <p:nvPr/>
        </p:nvGraphicFramePr>
        <p:xfrm>
          <a:off x="4695825" y="2152650"/>
          <a:ext cx="2857499" cy="3838575"/>
        </p:xfrm>
        <a:graphic>
          <a:graphicData uri="http://schemas.openxmlformats.org/drawingml/2006/chart">
            <c:chart xmlns:c="http://schemas.openxmlformats.org/drawingml/2006/chart" xmlns:r="http://schemas.openxmlformats.org/officeDocument/2006/relationships" r:id="rId4"/>
          </a:graphicData>
        </a:graphic>
      </p:graphicFrame>
      <p:sp>
        <p:nvSpPr>
          <p:cNvPr id="45059" name="Title 1"/>
          <p:cNvSpPr>
            <a:spLocks noGrp="1"/>
          </p:cNvSpPr>
          <p:nvPr>
            <p:ph type="title"/>
          </p:nvPr>
        </p:nvSpPr>
        <p:spPr>
          <a:xfrm>
            <a:off x="227013" y="179389"/>
            <a:ext cx="7773987" cy="643572"/>
          </a:xfrm>
        </p:spPr>
        <p:txBody>
          <a:bodyPr anchor="b"/>
          <a:lstStyle/>
          <a:p>
            <a:r>
              <a:rPr lang="en-US" dirty="0" smtClean="0"/>
              <a:t>Global Energy Demand Poised to Grow </a:t>
            </a:r>
          </a:p>
        </p:txBody>
      </p:sp>
      <p:sp>
        <p:nvSpPr>
          <p:cNvPr id="5" name="Slide Number Placeholder 4"/>
          <p:cNvSpPr>
            <a:spLocks noGrp="1"/>
          </p:cNvSpPr>
          <p:nvPr>
            <p:ph type="sldNum" sz="quarter" idx="11"/>
          </p:nvPr>
        </p:nvSpPr>
        <p:spPr/>
        <p:txBody>
          <a:bodyPr/>
          <a:lstStyle/>
          <a:p>
            <a:pPr>
              <a:defRPr/>
            </a:pPr>
            <a:fld id="{5B49E38A-4C14-4472-A1AD-B422F47B8C07}" type="slidenum">
              <a:rPr b="0"/>
              <a:pPr>
                <a:defRPr/>
              </a:pPr>
              <a:t>3</a:t>
            </a:fld>
            <a:endParaRPr b="0" dirty="0"/>
          </a:p>
        </p:txBody>
      </p:sp>
      <p:sp>
        <p:nvSpPr>
          <p:cNvPr id="54" name="Footer Placeholder 53"/>
          <p:cNvSpPr>
            <a:spLocks noGrp="1"/>
          </p:cNvSpPr>
          <p:nvPr>
            <p:ph type="ftr" sz="quarter" idx="10"/>
          </p:nvPr>
        </p:nvSpPr>
        <p:spPr/>
        <p:txBody>
          <a:bodyPr/>
          <a:lstStyle/>
          <a:p>
            <a:pPr>
              <a:defRPr/>
            </a:pPr>
            <a:r>
              <a:rPr lang="en-US" dirty="0"/>
              <a:t>© </a:t>
            </a:r>
            <a:r>
              <a:rPr lang="en-US" dirty="0" smtClean="0"/>
              <a:t>2010 </a:t>
            </a:r>
            <a:r>
              <a:rPr lang="en-US" dirty="0"/>
              <a:t>Chevron Corporation</a:t>
            </a:r>
          </a:p>
        </p:txBody>
      </p:sp>
      <p:sp>
        <p:nvSpPr>
          <p:cNvPr id="45062" name="Text Box 16"/>
          <p:cNvSpPr txBox="1">
            <a:spLocks noChangeArrowheads="1"/>
          </p:cNvSpPr>
          <p:nvPr/>
        </p:nvSpPr>
        <p:spPr bwMode="auto">
          <a:xfrm>
            <a:off x="5138738" y="6313488"/>
            <a:ext cx="3595687" cy="230187"/>
          </a:xfrm>
          <a:prstGeom prst="rect">
            <a:avLst/>
          </a:prstGeom>
          <a:noFill/>
          <a:ln w="25400">
            <a:noFill/>
            <a:miter lim="800000"/>
            <a:headEnd/>
            <a:tailEnd/>
          </a:ln>
        </p:spPr>
        <p:txBody>
          <a:bodyPr wrap="none">
            <a:spAutoFit/>
          </a:bodyPr>
          <a:lstStyle/>
          <a:p>
            <a:pPr algn="ctr"/>
            <a:r>
              <a:rPr lang="en-US" sz="900">
                <a:solidFill>
                  <a:schemeClr val="bg1"/>
                </a:solidFill>
              </a:rPr>
              <a:t>Source: DOE EIA International Energy Outlook, updated May 2009</a:t>
            </a:r>
          </a:p>
        </p:txBody>
      </p:sp>
      <p:sp>
        <p:nvSpPr>
          <p:cNvPr id="45063" name="Rectangle 78"/>
          <p:cNvSpPr>
            <a:spLocks noChangeArrowheads="1"/>
          </p:cNvSpPr>
          <p:nvPr/>
        </p:nvSpPr>
        <p:spPr bwMode="auto">
          <a:xfrm>
            <a:off x="5295900" y="5635625"/>
            <a:ext cx="1427163" cy="338138"/>
          </a:xfrm>
          <a:prstGeom prst="rect">
            <a:avLst/>
          </a:prstGeom>
          <a:noFill/>
          <a:ln w="9525">
            <a:noFill/>
            <a:miter lim="800000"/>
            <a:headEnd/>
            <a:tailEnd/>
          </a:ln>
        </p:spPr>
        <p:txBody>
          <a:bodyPr wrap="none" lIns="0" tIns="0" rIns="0" bIns="0">
            <a:spAutoFit/>
          </a:bodyPr>
          <a:lstStyle/>
          <a:p>
            <a:r>
              <a:rPr lang="en-US" sz="2200">
                <a:solidFill>
                  <a:srgbClr val="FFD200"/>
                </a:solidFill>
              </a:rPr>
              <a:t>Non-OECD</a:t>
            </a:r>
          </a:p>
        </p:txBody>
      </p:sp>
      <p:sp>
        <p:nvSpPr>
          <p:cNvPr id="45064" name="Rectangle 82"/>
          <p:cNvSpPr>
            <a:spLocks noChangeArrowheads="1"/>
          </p:cNvSpPr>
          <p:nvPr/>
        </p:nvSpPr>
        <p:spPr bwMode="auto">
          <a:xfrm>
            <a:off x="2020888" y="5635625"/>
            <a:ext cx="814387" cy="338138"/>
          </a:xfrm>
          <a:prstGeom prst="rect">
            <a:avLst/>
          </a:prstGeom>
          <a:noFill/>
          <a:ln w="9525">
            <a:noFill/>
            <a:miter lim="800000"/>
            <a:headEnd/>
            <a:tailEnd/>
          </a:ln>
        </p:spPr>
        <p:txBody>
          <a:bodyPr wrap="none" lIns="0" tIns="0" rIns="0" bIns="0">
            <a:spAutoFit/>
          </a:bodyPr>
          <a:lstStyle/>
          <a:p>
            <a:r>
              <a:rPr lang="en-US" sz="2200">
                <a:solidFill>
                  <a:srgbClr val="FFD200"/>
                </a:solidFill>
              </a:rPr>
              <a:t>OECD</a:t>
            </a:r>
          </a:p>
        </p:txBody>
      </p:sp>
      <p:graphicFrame>
        <p:nvGraphicFramePr>
          <p:cNvPr id="45065" name="Chart 55"/>
          <p:cNvGraphicFramePr>
            <a:graphicFrameLocks/>
          </p:cNvGraphicFramePr>
          <p:nvPr/>
        </p:nvGraphicFramePr>
        <p:xfrm>
          <a:off x="620713" y="2033588"/>
          <a:ext cx="3617912" cy="3733800"/>
        </p:xfrm>
        <a:graphic>
          <a:graphicData uri="http://schemas.openxmlformats.org/presentationml/2006/ole">
            <p:oleObj spid="_x0000_s128002" r:id="rId5" imgW="3615241" imgH="3731075" progId="Excel.Sheet.8">
              <p:embed/>
            </p:oleObj>
          </a:graphicData>
        </a:graphic>
      </p:graphicFrame>
      <p:sp>
        <p:nvSpPr>
          <p:cNvPr id="45066" name="Rectangle 102"/>
          <p:cNvSpPr>
            <a:spLocks noChangeArrowheads="1"/>
          </p:cNvSpPr>
          <p:nvPr/>
        </p:nvSpPr>
        <p:spPr bwMode="auto">
          <a:xfrm>
            <a:off x="227013" y="1298575"/>
            <a:ext cx="4802187" cy="708025"/>
          </a:xfrm>
          <a:prstGeom prst="rect">
            <a:avLst/>
          </a:prstGeom>
          <a:noFill/>
          <a:ln w="9525">
            <a:noFill/>
            <a:miter lim="800000"/>
            <a:headEnd/>
            <a:tailEnd/>
          </a:ln>
        </p:spPr>
        <p:txBody>
          <a:bodyPr wrap="none" lIns="182880" tIns="91440" rIns="0" bIns="0">
            <a:spAutoFit/>
          </a:bodyPr>
          <a:lstStyle/>
          <a:p>
            <a:r>
              <a:rPr lang="en-US" sz="2000"/>
              <a:t>Global Energy Demand 2010 – 2030</a:t>
            </a:r>
          </a:p>
          <a:p>
            <a:r>
              <a:rPr lang="en-US" sz="2000"/>
              <a:t>Million Barrels of Oil Equivalent Per Day </a:t>
            </a:r>
          </a:p>
        </p:txBody>
      </p:sp>
      <p:sp>
        <p:nvSpPr>
          <p:cNvPr id="45067" name="Rectangle 99"/>
          <p:cNvSpPr>
            <a:spLocks noChangeArrowheads="1"/>
          </p:cNvSpPr>
          <p:nvPr/>
        </p:nvSpPr>
        <p:spPr bwMode="auto">
          <a:xfrm>
            <a:off x="6389688" y="2616200"/>
            <a:ext cx="569912" cy="307975"/>
          </a:xfrm>
          <a:prstGeom prst="rect">
            <a:avLst/>
          </a:prstGeom>
          <a:noFill/>
          <a:ln w="9525">
            <a:noFill/>
            <a:miter lim="800000"/>
            <a:headEnd/>
            <a:tailEnd/>
          </a:ln>
        </p:spPr>
        <p:txBody>
          <a:bodyPr wrap="none" lIns="0" tIns="0" rIns="0" bIns="0">
            <a:spAutoFit/>
          </a:bodyPr>
          <a:lstStyle/>
          <a:p>
            <a:pPr algn="ctr"/>
            <a:r>
              <a:rPr lang="en-US" sz="2000"/>
              <a:t>2030</a:t>
            </a:r>
          </a:p>
        </p:txBody>
      </p:sp>
      <p:sp>
        <p:nvSpPr>
          <p:cNvPr id="29" name="Text Box 119"/>
          <p:cNvSpPr txBox="1">
            <a:spLocks noChangeArrowheads="1"/>
          </p:cNvSpPr>
          <p:nvPr/>
        </p:nvSpPr>
        <p:spPr bwMode="auto">
          <a:xfrm>
            <a:off x="2355850" y="2757488"/>
            <a:ext cx="1497013" cy="431800"/>
          </a:xfrm>
          <a:prstGeom prst="roundRect">
            <a:avLst>
              <a:gd name="adj" fmla="val 50000"/>
            </a:avLst>
          </a:prstGeom>
          <a:solidFill>
            <a:srgbClr val="FFD200"/>
          </a:solidFill>
          <a:ln w="9525">
            <a:noFill/>
            <a:miter lim="800000"/>
            <a:headEnd/>
            <a:tailEnd/>
          </a:ln>
        </p:spPr>
        <p:txBody>
          <a:bodyPr lIns="0" tIns="0" rIns="0" bIns="0" anchor="ctr" anchorCtr="1">
            <a:spAutoFit/>
          </a:bodyPr>
          <a:lstStyle/>
          <a:p>
            <a:pPr algn="ctr">
              <a:spcBef>
                <a:spcPts val="0"/>
              </a:spcBef>
              <a:defRPr/>
            </a:pPr>
            <a:r>
              <a:rPr lang="en-US" sz="2000" dirty="0">
                <a:solidFill>
                  <a:schemeClr val="bg1">
                    <a:lumMod val="75000"/>
                  </a:schemeClr>
                </a:solidFill>
              </a:rPr>
              <a:t>15</a:t>
            </a:r>
            <a:r>
              <a:rPr lang="en-US" sz="2000" baseline="30000" dirty="0">
                <a:solidFill>
                  <a:schemeClr val="bg1">
                    <a:lumMod val="75000"/>
                  </a:schemeClr>
                </a:solidFill>
              </a:rPr>
              <a:t>%</a:t>
            </a:r>
            <a:r>
              <a:rPr lang="en-US" sz="2000" dirty="0">
                <a:solidFill>
                  <a:schemeClr val="bg1">
                    <a:lumMod val="75000"/>
                  </a:schemeClr>
                </a:solidFill>
              </a:rPr>
              <a:t> </a:t>
            </a:r>
            <a:r>
              <a:rPr lang="en-US" sz="1600" dirty="0">
                <a:solidFill>
                  <a:schemeClr val="bg1">
                    <a:lumMod val="75000"/>
                  </a:schemeClr>
                </a:solidFill>
              </a:rPr>
              <a:t>increase</a:t>
            </a:r>
          </a:p>
        </p:txBody>
      </p:sp>
      <p:sp>
        <p:nvSpPr>
          <p:cNvPr id="30" name="Text Box 119"/>
          <p:cNvSpPr txBox="1">
            <a:spLocks noChangeArrowheads="1"/>
          </p:cNvSpPr>
          <p:nvPr/>
        </p:nvSpPr>
        <p:spPr bwMode="auto">
          <a:xfrm>
            <a:off x="5981700" y="2125663"/>
            <a:ext cx="1497013" cy="431800"/>
          </a:xfrm>
          <a:prstGeom prst="roundRect">
            <a:avLst>
              <a:gd name="adj" fmla="val 50000"/>
            </a:avLst>
          </a:prstGeom>
          <a:solidFill>
            <a:srgbClr val="FFD200"/>
          </a:solidFill>
          <a:ln w="9525">
            <a:noFill/>
            <a:miter lim="800000"/>
            <a:headEnd/>
            <a:tailEnd/>
          </a:ln>
        </p:spPr>
        <p:txBody>
          <a:bodyPr lIns="0" tIns="0" rIns="0" bIns="0" anchor="ctr" anchorCtr="1">
            <a:spAutoFit/>
          </a:bodyPr>
          <a:lstStyle/>
          <a:p>
            <a:pPr algn="ctr">
              <a:spcBef>
                <a:spcPts val="0"/>
              </a:spcBef>
              <a:defRPr/>
            </a:pPr>
            <a:r>
              <a:rPr lang="en-US" sz="2000" dirty="0">
                <a:solidFill>
                  <a:schemeClr val="bg1">
                    <a:lumMod val="75000"/>
                  </a:schemeClr>
                </a:solidFill>
              </a:rPr>
              <a:t>51</a:t>
            </a:r>
            <a:r>
              <a:rPr lang="en-US" sz="2000" baseline="30000" dirty="0">
                <a:solidFill>
                  <a:schemeClr val="bg1">
                    <a:lumMod val="75000"/>
                  </a:schemeClr>
                </a:solidFill>
              </a:rPr>
              <a:t>%</a:t>
            </a:r>
            <a:r>
              <a:rPr lang="en-US" sz="2000" dirty="0">
                <a:solidFill>
                  <a:schemeClr val="bg1">
                    <a:lumMod val="75000"/>
                  </a:schemeClr>
                </a:solidFill>
              </a:rPr>
              <a:t> </a:t>
            </a:r>
            <a:r>
              <a:rPr lang="en-US" sz="1600" dirty="0">
                <a:solidFill>
                  <a:schemeClr val="bg1">
                    <a:lumMod val="75000"/>
                  </a:schemeClr>
                </a:solidFill>
              </a:rPr>
              <a:t>increase</a:t>
            </a:r>
          </a:p>
        </p:txBody>
      </p:sp>
      <p:sp>
        <p:nvSpPr>
          <p:cNvPr id="45070" name="Rectangle 99"/>
          <p:cNvSpPr>
            <a:spLocks noChangeArrowheads="1"/>
          </p:cNvSpPr>
          <p:nvPr/>
        </p:nvSpPr>
        <p:spPr bwMode="auto">
          <a:xfrm>
            <a:off x="2746375" y="3265488"/>
            <a:ext cx="569913" cy="307975"/>
          </a:xfrm>
          <a:prstGeom prst="rect">
            <a:avLst/>
          </a:prstGeom>
          <a:noFill/>
          <a:ln w="9525">
            <a:noFill/>
            <a:miter lim="800000"/>
            <a:headEnd/>
            <a:tailEnd/>
          </a:ln>
        </p:spPr>
        <p:txBody>
          <a:bodyPr wrap="none" lIns="0" tIns="0" rIns="0" bIns="0">
            <a:spAutoFit/>
          </a:bodyPr>
          <a:lstStyle/>
          <a:p>
            <a:pPr algn="ctr"/>
            <a:r>
              <a:rPr lang="en-US" sz="2000" dirty="0"/>
              <a:t>2030</a:t>
            </a:r>
          </a:p>
        </p:txBody>
      </p:sp>
      <p:sp>
        <p:nvSpPr>
          <p:cNvPr id="45071" name="Rectangle 99"/>
          <p:cNvSpPr>
            <a:spLocks noChangeArrowheads="1"/>
          </p:cNvSpPr>
          <p:nvPr/>
        </p:nvSpPr>
        <p:spPr bwMode="auto">
          <a:xfrm>
            <a:off x="1541463" y="3500438"/>
            <a:ext cx="569912" cy="307975"/>
          </a:xfrm>
          <a:prstGeom prst="rect">
            <a:avLst/>
          </a:prstGeom>
          <a:noFill/>
          <a:ln w="9525">
            <a:noFill/>
            <a:miter lim="800000"/>
            <a:headEnd/>
            <a:tailEnd/>
          </a:ln>
        </p:spPr>
        <p:txBody>
          <a:bodyPr wrap="none" lIns="0" tIns="0" rIns="0" bIns="0">
            <a:spAutoFit/>
          </a:bodyPr>
          <a:lstStyle/>
          <a:p>
            <a:pPr algn="ctr"/>
            <a:r>
              <a:rPr lang="en-US" sz="2000" dirty="0"/>
              <a:t>2010</a:t>
            </a:r>
          </a:p>
        </p:txBody>
      </p:sp>
      <p:sp>
        <p:nvSpPr>
          <p:cNvPr id="45072" name="Rectangle 99"/>
          <p:cNvSpPr>
            <a:spLocks noChangeArrowheads="1"/>
          </p:cNvSpPr>
          <p:nvPr/>
        </p:nvSpPr>
        <p:spPr bwMode="auto">
          <a:xfrm>
            <a:off x="5154613" y="3441700"/>
            <a:ext cx="569912" cy="307975"/>
          </a:xfrm>
          <a:prstGeom prst="rect">
            <a:avLst/>
          </a:prstGeom>
          <a:noFill/>
          <a:ln w="9525">
            <a:noFill/>
            <a:miter lim="800000"/>
            <a:headEnd/>
            <a:tailEnd/>
          </a:ln>
        </p:spPr>
        <p:txBody>
          <a:bodyPr wrap="none" lIns="0" tIns="0" rIns="0" bIns="0">
            <a:spAutoFit/>
          </a:bodyPr>
          <a:lstStyle/>
          <a:p>
            <a:pPr algn="ctr"/>
            <a:r>
              <a:rPr lang="en-US" sz="2000" dirty="0"/>
              <a:t>2010</a:t>
            </a:r>
          </a:p>
        </p:txBody>
      </p:sp>
      <p:sp>
        <p:nvSpPr>
          <p:cNvPr id="45073" name="Rectangle 104"/>
          <p:cNvSpPr>
            <a:spLocks noChangeArrowheads="1"/>
          </p:cNvSpPr>
          <p:nvPr/>
        </p:nvSpPr>
        <p:spPr bwMode="auto">
          <a:xfrm>
            <a:off x="7243763" y="2876550"/>
            <a:ext cx="1257300" cy="274638"/>
          </a:xfrm>
          <a:prstGeom prst="rect">
            <a:avLst/>
          </a:prstGeom>
          <a:noFill/>
          <a:ln w="9525">
            <a:noFill/>
            <a:miter lim="800000"/>
            <a:headEnd/>
            <a:tailEnd/>
          </a:ln>
        </p:spPr>
        <p:txBody>
          <a:bodyPr wrap="none" lIns="0" tIns="0" rIns="0" bIns="0">
            <a:spAutoFit/>
          </a:bodyPr>
          <a:lstStyle/>
          <a:p>
            <a:r>
              <a:rPr lang="en-US"/>
              <a:t>Renewables</a:t>
            </a:r>
          </a:p>
        </p:txBody>
      </p:sp>
      <p:sp>
        <p:nvSpPr>
          <p:cNvPr id="45074" name="Rectangle 106"/>
          <p:cNvSpPr>
            <a:spLocks noChangeArrowheads="1"/>
          </p:cNvSpPr>
          <p:nvPr/>
        </p:nvSpPr>
        <p:spPr bwMode="auto">
          <a:xfrm>
            <a:off x="7243763" y="3160713"/>
            <a:ext cx="795337" cy="276225"/>
          </a:xfrm>
          <a:prstGeom prst="rect">
            <a:avLst/>
          </a:prstGeom>
          <a:noFill/>
          <a:ln w="9525">
            <a:noFill/>
            <a:miter lim="800000"/>
            <a:headEnd/>
            <a:tailEnd/>
          </a:ln>
        </p:spPr>
        <p:txBody>
          <a:bodyPr wrap="none" lIns="0" tIns="0" rIns="0" bIns="0">
            <a:spAutoFit/>
          </a:bodyPr>
          <a:lstStyle/>
          <a:p>
            <a:r>
              <a:rPr lang="en-US"/>
              <a:t>Nuclear</a:t>
            </a:r>
          </a:p>
        </p:txBody>
      </p:sp>
      <p:sp>
        <p:nvSpPr>
          <p:cNvPr id="45075" name="Rectangle 108"/>
          <p:cNvSpPr>
            <a:spLocks noChangeArrowheads="1"/>
          </p:cNvSpPr>
          <p:nvPr/>
        </p:nvSpPr>
        <p:spPr bwMode="auto">
          <a:xfrm flipH="1">
            <a:off x="7243763" y="3616325"/>
            <a:ext cx="736600" cy="276225"/>
          </a:xfrm>
          <a:prstGeom prst="rect">
            <a:avLst/>
          </a:prstGeom>
          <a:noFill/>
          <a:ln w="9525">
            <a:noFill/>
            <a:miter lim="800000"/>
            <a:headEnd/>
            <a:tailEnd/>
          </a:ln>
        </p:spPr>
        <p:txBody>
          <a:bodyPr lIns="0" tIns="0" rIns="0" bIns="0">
            <a:spAutoFit/>
          </a:bodyPr>
          <a:lstStyle/>
          <a:p>
            <a:r>
              <a:rPr lang="en-US"/>
              <a:t>Coal</a:t>
            </a:r>
          </a:p>
        </p:txBody>
      </p:sp>
      <p:sp>
        <p:nvSpPr>
          <p:cNvPr id="45076" name="Rectangle 110"/>
          <p:cNvSpPr>
            <a:spLocks noChangeArrowheads="1"/>
          </p:cNvSpPr>
          <p:nvPr/>
        </p:nvSpPr>
        <p:spPr bwMode="auto">
          <a:xfrm>
            <a:off x="7243763" y="4367213"/>
            <a:ext cx="423862" cy="277812"/>
          </a:xfrm>
          <a:prstGeom prst="rect">
            <a:avLst/>
          </a:prstGeom>
          <a:noFill/>
          <a:ln w="9525">
            <a:noFill/>
            <a:miter lim="800000"/>
            <a:headEnd/>
            <a:tailEnd/>
          </a:ln>
        </p:spPr>
        <p:txBody>
          <a:bodyPr wrap="none" lIns="0" tIns="0" rIns="0" bIns="0">
            <a:spAutoFit/>
          </a:bodyPr>
          <a:lstStyle/>
          <a:p>
            <a:r>
              <a:rPr lang="en-US"/>
              <a:t>Gas</a:t>
            </a:r>
          </a:p>
        </p:txBody>
      </p:sp>
      <p:sp>
        <p:nvSpPr>
          <p:cNvPr id="45077" name="Rectangle 112"/>
          <p:cNvSpPr>
            <a:spLocks noChangeArrowheads="1"/>
          </p:cNvSpPr>
          <p:nvPr/>
        </p:nvSpPr>
        <p:spPr bwMode="auto">
          <a:xfrm>
            <a:off x="7243763" y="5065713"/>
            <a:ext cx="730250" cy="276225"/>
          </a:xfrm>
          <a:prstGeom prst="rect">
            <a:avLst/>
          </a:prstGeom>
          <a:noFill/>
          <a:ln w="9525">
            <a:noFill/>
            <a:miter lim="800000"/>
            <a:headEnd/>
            <a:tailEnd/>
          </a:ln>
        </p:spPr>
        <p:txBody>
          <a:bodyPr wrap="none" lIns="0" tIns="0" rIns="0" bIns="0">
            <a:spAutoFit/>
          </a:bodyPr>
          <a:lstStyle/>
          <a:p>
            <a:r>
              <a:rPr lang="en-US"/>
              <a:t>Liquids</a:t>
            </a:r>
          </a:p>
        </p:txBody>
      </p:sp>
    </p:spTree>
  </p:cSld>
  <p:clrMapOvr>
    <a:masterClrMapping/>
  </p:clrMapOvr>
  <p:transition spd="slow">
    <p:fad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 name="Footer Placeholder 3"/>
          <p:cNvSpPr txBox="1">
            <a:spLocks noGrp="1"/>
          </p:cNvSpPr>
          <p:nvPr/>
        </p:nvSpPr>
        <p:spPr bwMode="auto">
          <a:xfrm>
            <a:off x="227013" y="6477000"/>
            <a:ext cx="4114800" cy="304800"/>
          </a:xfrm>
          <a:prstGeom prst="rect">
            <a:avLst/>
          </a:prstGeom>
          <a:noFill/>
          <a:ln>
            <a:miter lim="800000"/>
            <a:headEnd/>
            <a:tailEnd/>
          </a:ln>
        </p:spPr>
        <p:txBody>
          <a:bodyPr lIns="0" tIns="0" rIns="0" bIns="0"/>
          <a:lstStyle/>
          <a:p>
            <a:pPr eaLnBrk="0" hangingPunct="0">
              <a:defRPr/>
            </a:pPr>
            <a:r>
              <a:rPr lang="en-US" sz="900" b="0" dirty="0">
                <a:solidFill>
                  <a:schemeClr val="bg1"/>
                </a:solidFill>
                <a:cs typeface="+mj-cs"/>
              </a:rPr>
              <a:t>© </a:t>
            </a:r>
            <a:r>
              <a:rPr lang="en-US" sz="900" b="0" dirty="0" smtClean="0">
                <a:solidFill>
                  <a:schemeClr val="bg1"/>
                </a:solidFill>
                <a:cs typeface="+mj-cs"/>
              </a:rPr>
              <a:t>2010 </a:t>
            </a:r>
            <a:r>
              <a:rPr lang="en-US" sz="900" b="0" dirty="0">
                <a:solidFill>
                  <a:schemeClr val="bg1"/>
                </a:solidFill>
                <a:cs typeface="+mj-cs"/>
              </a:rPr>
              <a:t>Chevron Corporation</a:t>
            </a:r>
          </a:p>
        </p:txBody>
      </p:sp>
      <p:sp>
        <p:nvSpPr>
          <p:cNvPr id="10243" name="Rectangle 4"/>
          <p:cNvSpPr>
            <a:spLocks noGrp="1" noChangeArrowheads="1"/>
          </p:cNvSpPr>
          <p:nvPr>
            <p:ph type="title" idx="4294967295"/>
          </p:nvPr>
        </p:nvSpPr>
        <p:spPr>
          <a:xfrm>
            <a:off x="227013" y="227013"/>
            <a:ext cx="7469187" cy="987425"/>
          </a:xfrm>
        </p:spPr>
        <p:txBody>
          <a:bodyPr/>
          <a:lstStyle/>
          <a:p>
            <a:pPr eaLnBrk="1" hangingPunct="1"/>
            <a:r>
              <a:rPr lang="en-US" dirty="0" smtClean="0"/>
              <a:t>Long-Term Global Oil Supply Challenge</a:t>
            </a:r>
          </a:p>
        </p:txBody>
      </p:sp>
      <p:pic>
        <p:nvPicPr>
          <p:cNvPr id="62496" name="Picture 32" descr="CHV_Supply_Gap_v15_051509"/>
          <p:cNvPicPr>
            <a:picLocks noChangeAspect="1" noChangeArrowheads="1"/>
          </p:cNvPicPr>
          <p:nvPr/>
        </p:nvPicPr>
        <p:blipFill>
          <a:blip r:embed="rId3" cstate="print"/>
          <a:srcRect/>
          <a:stretch>
            <a:fillRect/>
          </a:stretch>
        </p:blipFill>
        <p:spPr bwMode="auto">
          <a:xfrm>
            <a:off x="228600" y="1295400"/>
            <a:ext cx="8686800" cy="5033963"/>
          </a:xfrm>
          <a:prstGeom prst="rect">
            <a:avLst/>
          </a:prstGeom>
          <a:noFill/>
          <a:ln w="9525">
            <a:noFill/>
            <a:miter lim="800000"/>
            <a:headEnd/>
            <a:tailEnd/>
          </a:ln>
        </p:spPr>
      </p:pic>
      <p:sp>
        <p:nvSpPr>
          <p:cNvPr id="5" name="Slide Number Placeholder 4"/>
          <p:cNvSpPr txBox="1">
            <a:spLocks noGrp="1"/>
          </p:cNvSpPr>
          <p:nvPr/>
        </p:nvSpPr>
        <p:spPr bwMode="auto">
          <a:xfrm>
            <a:off x="7005638" y="6477000"/>
            <a:ext cx="1905000" cy="228600"/>
          </a:xfrm>
          <a:prstGeom prst="rect">
            <a:avLst/>
          </a:prstGeom>
          <a:noFill/>
          <a:ln w="9525">
            <a:noFill/>
            <a:miter lim="800000"/>
            <a:headEnd/>
            <a:tailEnd/>
          </a:ln>
        </p:spPr>
        <p:txBody>
          <a:bodyPr lIns="0" tIns="0" rIns="0" bIns="0"/>
          <a:lstStyle/>
          <a:p>
            <a:pPr algn="r" eaLnBrk="0" hangingPunct="0"/>
            <a:fld id="{7EAAA96E-CBE9-4397-9C4D-F650CA2AD511}" type="slidenum">
              <a:rPr lang="en-US" sz="900" b="0">
                <a:solidFill>
                  <a:schemeClr val="bg1"/>
                </a:solidFill>
                <a:ea typeface="Arial Unicode MS" pitchFamily="34" charset="-128"/>
                <a:cs typeface="Arial Unicode MS" pitchFamily="34" charset="-128"/>
              </a:rPr>
              <a:pPr algn="r" eaLnBrk="0" hangingPunct="0"/>
              <a:t>4</a:t>
            </a:fld>
            <a:endParaRPr lang="en-US" sz="900" b="0" dirty="0">
              <a:solidFill>
                <a:schemeClr val="bg1"/>
              </a:solidFill>
              <a:ea typeface="Arial Unicode MS" pitchFamily="34" charset="-128"/>
              <a:cs typeface="Arial Unicode MS" pitchFamily="34" charset="-128"/>
            </a:endParaRPr>
          </a:p>
        </p:txBody>
      </p:sp>
    </p:spTree>
  </p:cSld>
  <p:clrMapOvr>
    <a:masterClrMapping/>
  </p:clrMapOvr>
  <p:transition spd="slow">
    <p:fade/>
  </p:transition>
  <p:timing>
    <p:tnLst>
      <p:par>
        <p:cTn id="1" dur="indefinite" restart="never" nodeType="tmRoot">
          <p:childTnLst>
            <p:seq concurrent="1" nextAc="seek">
              <p:cTn id="2" dur="indefinite" nodeType="mainSeq">
                <p:childTnLst>
                  <p:par>
                    <p:cTn id="3" fill="hold">
                      <p:stCondLst>
                        <p:cond delay="indefinite"/>
                        <p:cond delay="0"/>
                      </p:stCondLst>
                      <p:childTnLst>
                        <p:par>
                          <p:cTn id="4" fill="hold">
                            <p:stCondLst>
                              <p:cond delay="0"/>
                            </p:stCondLst>
                            <p:childTnLst>
                              <p:par>
                                <p:cTn id="5" presetID="22" presetClass="entr" presetSubtype="8" fill="hold" nodeType="afterEffect">
                                  <p:stCondLst>
                                    <p:cond delay="0"/>
                                  </p:stCondLst>
                                  <p:childTnLst>
                                    <p:set>
                                      <p:cBhvr>
                                        <p:cTn id="6" dur="1" fill="hold">
                                          <p:stCondLst>
                                            <p:cond delay="0"/>
                                          </p:stCondLst>
                                        </p:cTn>
                                        <p:tgtEl>
                                          <p:spTgt spid="62496"/>
                                        </p:tgtEl>
                                        <p:attrNameLst>
                                          <p:attrName>style.visibility</p:attrName>
                                        </p:attrNameLst>
                                      </p:cBhvr>
                                      <p:to>
                                        <p:strVal val="visible"/>
                                      </p:to>
                                    </p:set>
                                    <p:animEffect transition="in" filter="wipe(left)">
                                      <p:cBhvr>
                                        <p:cTn id="7" dur="500"/>
                                        <p:tgtEl>
                                          <p:spTgt spid="6249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8" name="Rectangle 2"/>
          <p:cNvSpPr>
            <a:spLocks noGrp="1" noChangeArrowheads="1"/>
          </p:cNvSpPr>
          <p:nvPr>
            <p:ph type="title"/>
          </p:nvPr>
        </p:nvSpPr>
        <p:spPr>
          <a:xfrm>
            <a:off x="227013" y="227013"/>
            <a:ext cx="8002587" cy="987425"/>
          </a:xfrm>
        </p:spPr>
        <p:txBody>
          <a:bodyPr/>
          <a:lstStyle/>
          <a:p>
            <a:r>
              <a:rPr lang="en-US" dirty="0" smtClean="0"/>
              <a:t>All Sources of Energy Will be Required to Meet Projected Growth in U.S. Energy Demand</a:t>
            </a:r>
          </a:p>
        </p:txBody>
      </p:sp>
      <p:sp>
        <p:nvSpPr>
          <p:cNvPr id="395268" name="Rectangle 4"/>
          <p:cNvSpPr>
            <a:spLocks noChangeArrowheads="1"/>
          </p:cNvSpPr>
          <p:nvPr/>
        </p:nvSpPr>
        <p:spPr bwMode="auto">
          <a:xfrm>
            <a:off x="534988" y="2447925"/>
            <a:ext cx="4213225" cy="3708400"/>
          </a:xfrm>
          <a:prstGeom prst="rect">
            <a:avLst/>
          </a:prstGeom>
          <a:noFill/>
          <a:ln w="9525">
            <a:noFill/>
            <a:miter lim="800000"/>
            <a:headEnd/>
            <a:tailEnd/>
          </a:ln>
          <a:effectLst/>
        </p:spPr>
        <p:txBody>
          <a:bodyPr/>
          <a:lstStyle/>
          <a:p>
            <a:pPr>
              <a:lnSpc>
                <a:spcPct val="120000"/>
              </a:lnSpc>
              <a:spcAft>
                <a:spcPct val="50000"/>
              </a:spcAft>
              <a:tabLst>
                <a:tab pos="395288" algn="l"/>
                <a:tab pos="854075" algn="l"/>
                <a:tab pos="1374775" algn="l"/>
                <a:tab pos="1831975" algn="l"/>
              </a:tabLst>
              <a:defRPr/>
            </a:pPr>
            <a:endParaRPr lang="en-US" sz="2400">
              <a:solidFill>
                <a:schemeClr val="bg1"/>
              </a:solidFill>
              <a:effectLst>
                <a:outerShdw blurRad="38100" dist="38100" dir="2700000" algn="tl">
                  <a:srgbClr val="000000"/>
                </a:outerShdw>
              </a:effectLst>
              <a:cs typeface="+mn-cs"/>
            </a:endParaRPr>
          </a:p>
        </p:txBody>
      </p:sp>
      <p:sp>
        <p:nvSpPr>
          <p:cNvPr id="6150" name="Rectangle 37"/>
          <p:cNvSpPr>
            <a:spLocks noChangeArrowheads="1"/>
          </p:cNvSpPr>
          <p:nvPr/>
        </p:nvSpPr>
        <p:spPr bwMode="auto">
          <a:xfrm>
            <a:off x="5943600" y="6477000"/>
            <a:ext cx="2377254" cy="153888"/>
          </a:xfrm>
          <a:prstGeom prst="rect">
            <a:avLst/>
          </a:prstGeom>
          <a:noFill/>
          <a:ln w="9525">
            <a:noFill/>
            <a:miter lim="800000"/>
            <a:headEnd/>
            <a:tailEnd/>
          </a:ln>
        </p:spPr>
        <p:txBody>
          <a:bodyPr wrap="none" lIns="0" tIns="0" rIns="0" bIns="0">
            <a:spAutoFit/>
          </a:bodyPr>
          <a:lstStyle/>
          <a:p>
            <a:r>
              <a:rPr lang="en-US" sz="1000" dirty="0">
                <a:solidFill>
                  <a:srgbClr val="0050AA"/>
                </a:solidFill>
              </a:rPr>
              <a:t>Source: EIA Annual Energy </a:t>
            </a:r>
            <a:r>
              <a:rPr lang="en-US" sz="1000" dirty="0" smtClean="0">
                <a:solidFill>
                  <a:srgbClr val="0050AA"/>
                </a:solidFill>
              </a:rPr>
              <a:t>Outlook 2010</a:t>
            </a:r>
            <a:endParaRPr lang="en-US" sz="1000" b="1" dirty="0">
              <a:solidFill>
                <a:srgbClr val="0050AA"/>
              </a:solidFill>
            </a:endParaRPr>
          </a:p>
        </p:txBody>
      </p:sp>
      <p:graphicFrame>
        <p:nvGraphicFramePr>
          <p:cNvPr id="24" name="Object 5"/>
          <p:cNvGraphicFramePr>
            <a:graphicFrameLocks noChangeAspect="1"/>
          </p:cNvGraphicFramePr>
          <p:nvPr/>
        </p:nvGraphicFramePr>
        <p:xfrm>
          <a:off x="76200" y="2390775"/>
          <a:ext cx="5095875" cy="4048125"/>
        </p:xfrm>
        <a:graphic>
          <a:graphicData uri="http://schemas.openxmlformats.org/drawingml/2006/chart">
            <c:chart xmlns:c="http://schemas.openxmlformats.org/drawingml/2006/chart" xmlns:r="http://schemas.openxmlformats.org/officeDocument/2006/relationships" r:id="rId2"/>
          </a:graphicData>
        </a:graphic>
      </p:graphicFrame>
      <p:sp>
        <p:nvSpPr>
          <p:cNvPr id="395272" name="Text Box 8"/>
          <p:cNvSpPr txBox="1">
            <a:spLocks noChangeArrowheads="1"/>
          </p:cNvSpPr>
          <p:nvPr/>
        </p:nvSpPr>
        <p:spPr bwMode="auto">
          <a:xfrm>
            <a:off x="990600" y="2209800"/>
            <a:ext cx="3657600" cy="581025"/>
          </a:xfrm>
          <a:prstGeom prst="rect">
            <a:avLst/>
          </a:prstGeom>
          <a:noFill/>
          <a:ln w="9525">
            <a:noFill/>
            <a:miter lim="800000"/>
            <a:headEnd/>
            <a:tailEnd/>
          </a:ln>
          <a:effectLst/>
        </p:spPr>
        <p:txBody>
          <a:bodyPr>
            <a:spAutoFit/>
          </a:bodyPr>
          <a:lstStyle/>
          <a:p>
            <a:pPr eaLnBrk="0" hangingPunct="0">
              <a:spcBef>
                <a:spcPct val="50000"/>
              </a:spcBef>
              <a:defRPr/>
            </a:pPr>
            <a:r>
              <a:rPr lang="en-US" sz="1600" dirty="0">
                <a:effectLst>
                  <a:outerShdw blurRad="38100" dist="38100" dir="2700000" algn="tl">
                    <a:srgbClr val="000000"/>
                  </a:outerShdw>
                </a:effectLst>
                <a:latin typeface="Arial" charset="0"/>
                <a:cs typeface="+mn-cs"/>
              </a:rPr>
              <a:t>% Change in U.S. Energy Demand </a:t>
            </a:r>
            <a:r>
              <a:rPr lang="en-US" sz="1600" dirty="0" smtClean="0">
                <a:effectLst>
                  <a:outerShdw blurRad="38100" dist="38100" dir="2700000" algn="tl">
                    <a:srgbClr val="000000"/>
                  </a:outerShdw>
                </a:effectLst>
                <a:latin typeface="Arial" charset="0"/>
                <a:cs typeface="+mn-cs"/>
              </a:rPr>
              <a:t>2007-2030</a:t>
            </a:r>
            <a:endParaRPr lang="en-US" sz="1600" dirty="0">
              <a:effectLst>
                <a:outerShdw blurRad="38100" dist="38100" dir="2700000" algn="tl">
                  <a:srgbClr val="000000"/>
                </a:outerShdw>
              </a:effectLst>
              <a:latin typeface="Arial" charset="0"/>
              <a:cs typeface="+mn-cs"/>
            </a:endParaRPr>
          </a:p>
        </p:txBody>
      </p:sp>
      <p:sp>
        <p:nvSpPr>
          <p:cNvPr id="395295" name="Rectangle 31"/>
          <p:cNvSpPr>
            <a:spLocks noChangeArrowheads="1"/>
          </p:cNvSpPr>
          <p:nvPr/>
        </p:nvSpPr>
        <p:spPr bwMode="auto">
          <a:xfrm>
            <a:off x="762000" y="1447800"/>
            <a:ext cx="4495800" cy="609600"/>
          </a:xfrm>
          <a:prstGeom prst="rect">
            <a:avLst/>
          </a:prstGeom>
          <a:noFill/>
          <a:ln w="9525">
            <a:noFill/>
            <a:miter lim="800000"/>
            <a:headEnd/>
            <a:tailEnd/>
          </a:ln>
        </p:spPr>
        <p:txBody>
          <a:bodyPr lIns="0" tIns="0" rIns="0" bIns="0">
            <a:spAutoFit/>
          </a:bodyPr>
          <a:lstStyle/>
          <a:p>
            <a:pPr>
              <a:defRPr/>
            </a:pPr>
            <a:r>
              <a:rPr lang="en-US" sz="2000" b="1">
                <a:effectLst>
                  <a:outerShdw blurRad="38100" dist="38100" dir="2700000" algn="tl">
                    <a:srgbClr val="000000"/>
                  </a:outerShdw>
                </a:effectLst>
                <a:cs typeface="+mn-cs"/>
              </a:rPr>
              <a:t>Highest Growth Expected from Renewable &amp; Other Energy</a:t>
            </a:r>
          </a:p>
        </p:txBody>
      </p:sp>
      <p:sp>
        <p:nvSpPr>
          <p:cNvPr id="395296" name="Text Box 32"/>
          <p:cNvSpPr txBox="1">
            <a:spLocks noChangeArrowheads="1"/>
          </p:cNvSpPr>
          <p:nvPr/>
        </p:nvSpPr>
        <p:spPr bwMode="auto">
          <a:xfrm>
            <a:off x="990600" y="5724525"/>
            <a:ext cx="990600" cy="517525"/>
          </a:xfrm>
          <a:prstGeom prst="rect">
            <a:avLst/>
          </a:prstGeom>
          <a:noFill/>
          <a:ln w="9525">
            <a:noFill/>
            <a:miter lim="800000"/>
            <a:headEnd/>
            <a:tailEnd/>
          </a:ln>
          <a:effectLst/>
        </p:spPr>
        <p:txBody>
          <a:bodyPr>
            <a:spAutoFit/>
          </a:bodyPr>
          <a:lstStyle/>
          <a:p>
            <a:pPr algn="ctr" eaLnBrk="0" hangingPunct="0">
              <a:spcBef>
                <a:spcPct val="50000"/>
              </a:spcBef>
              <a:defRPr/>
            </a:pPr>
            <a:r>
              <a:rPr lang="en-US" sz="1400" b="1">
                <a:effectLst>
                  <a:outerShdw blurRad="38100" dist="38100" dir="2700000" algn="tl">
                    <a:srgbClr val="000000"/>
                  </a:outerShdw>
                </a:effectLst>
                <a:cs typeface="+mn-cs"/>
              </a:rPr>
              <a:t>Oil/  Liquids </a:t>
            </a:r>
          </a:p>
        </p:txBody>
      </p:sp>
      <p:sp>
        <p:nvSpPr>
          <p:cNvPr id="395297" name="Text Box 33"/>
          <p:cNvSpPr txBox="1">
            <a:spLocks noChangeArrowheads="1"/>
          </p:cNvSpPr>
          <p:nvPr/>
        </p:nvSpPr>
        <p:spPr bwMode="auto">
          <a:xfrm>
            <a:off x="1752600" y="5724525"/>
            <a:ext cx="1057275" cy="517525"/>
          </a:xfrm>
          <a:prstGeom prst="rect">
            <a:avLst/>
          </a:prstGeom>
          <a:noFill/>
          <a:ln w="9525">
            <a:noFill/>
            <a:miter lim="800000"/>
            <a:headEnd/>
            <a:tailEnd/>
          </a:ln>
          <a:effectLst/>
        </p:spPr>
        <p:txBody>
          <a:bodyPr>
            <a:spAutoFit/>
          </a:bodyPr>
          <a:lstStyle/>
          <a:p>
            <a:pPr algn="ctr" eaLnBrk="0" hangingPunct="0">
              <a:spcBef>
                <a:spcPct val="50000"/>
              </a:spcBef>
              <a:defRPr/>
            </a:pPr>
            <a:r>
              <a:rPr lang="en-US" sz="1400" b="1">
                <a:effectLst>
                  <a:outerShdw blurRad="38100" dist="38100" dir="2700000" algn="tl">
                    <a:srgbClr val="000000"/>
                  </a:outerShdw>
                </a:effectLst>
                <a:cs typeface="+mn-cs"/>
              </a:rPr>
              <a:t>Natural Gas</a:t>
            </a:r>
          </a:p>
        </p:txBody>
      </p:sp>
      <p:sp>
        <p:nvSpPr>
          <p:cNvPr id="395298" name="Text Box 34"/>
          <p:cNvSpPr txBox="1">
            <a:spLocks noChangeArrowheads="1"/>
          </p:cNvSpPr>
          <p:nvPr/>
        </p:nvSpPr>
        <p:spPr bwMode="auto">
          <a:xfrm>
            <a:off x="2743200" y="5724525"/>
            <a:ext cx="6858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a:effectLst>
                  <a:outerShdw blurRad="38100" dist="38100" dir="2700000" algn="tl">
                    <a:srgbClr val="000000"/>
                  </a:outerShdw>
                </a:effectLst>
                <a:cs typeface="+mn-cs"/>
              </a:rPr>
              <a:t>Coal</a:t>
            </a:r>
          </a:p>
        </p:txBody>
      </p:sp>
      <p:sp>
        <p:nvSpPr>
          <p:cNvPr id="395299" name="Text Box 35"/>
          <p:cNvSpPr txBox="1">
            <a:spLocks noChangeArrowheads="1"/>
          </p:cNvSpPr>
          <p:nvPr/>
        </p:nvSpPr>
        <p:spPr bwMode="auto">
          <a:xfrm>
            <a:off x="3200400" y="5724525"/>
            <a:ext cx="1143000" cy="304800"/>
          </a:xfrm>
          <a:prstGeom prst="rect">
            <a:avLst/>
          </a:prstGeom>
          <a:noFill/>
          <a:ln w="9525">
            <a:noFill/>
            <a:miter lim="800000"/>
            <a:headEnd/>
            <a:tailEnd/>
          </a:ln>
          <a:effectLst/>
        </p:spPr>
        <p:txBody>
          <a:bodyPr>
            <a:spAutoFit/>
          </a:bodyPr>
          <a:lstStyle/>
          <a:p>
            <a:pPr algn="ctr" eaLnBrk="0" hangingPunct="0">
              <a:spcBef>
                <a:spcPct val="50000"/>
              </a:spcBef>
              <a:defRPr/>
            </a:pPr>
            <a:r>
              <a:rPr lang="en-US" sz="1400" b="1">
                <a:effectLst>
                  <a:outerShdw blurRad="38100" dist="38100" dir="2700000" algn="tl">
                    <a:srgbClr val="000000"/>
                  </a:outerShdw>
                </a:effectLst>
                <a:cs typeface="+mn-cs"/>
              </a:rPr>
              <a:t>Nuclear</a:t>
            </a:r>
          </a:p>
        </p:txBody>
      </p:sp>
      <p:sp>
        <p:nvSpPr>
          <p:cNvPr id="395300" name="Text Box 36"/>
          <p:cNvSpPr txBox="1">
            <a:spLocks noChangeArrowheads="1"/>
          </p:cNvSpPr>
          <p:nvPr/>
        </p:nvSpPr>
        <p:spPr bwMode="auto">
          <a:xfrm>
            <a:off x="3962400" y="5724525"/>
            <a:ext cx="1524000" cy="517525"/>
          </a:xfrm>
          <a:prstGeom prst="rect">
            <a:avLst/>
          </a:prstGeom>
          <a:noFill/>
          <a:ln w="9525">
            <a:noFill/>
            <a:miter lim="800000"/>
            <a:headEnd/>
            <a:tailEnd/>
          </a:ln>
          <a:effectLst/>
        </p:spPr>
        <p:txBody>
          <a:bodyPr>
            <a:spAutoFit/>
          </a:bodyPr>
          <a:lstStyle/>
          <a:p>
            <a:pPr algn="ctr" eaLnBrk="0" hangingPunct="0">
              <a:spcBef>
                <a:spcPct val="50000"/>
              </a:spcBef>
              <a:defRPr/>
            </a:pPr>
            <a:r>
              <a:rPr lang="en-US" sz="1400" b="1">
                <a:effectLst>
                  <a:outerShdw blurRad="38100" dist="38100" dir="2700000" algn="tl">
                    <a:srgbClr val="000000"/>
                  </a:outerShdw>
                </a:effectLst>
                <a:cs typeface="+mn-cs"/>
              </a:rPr>
              <a:t>Other &amp; Renewables</a:t>
            </a:r>
          </a:p>
        </p:txBody>
      </p:sp>
      <p:sp>
        <p:nvSpPr>
          <p:cNvPr id="2" name="Rectangle 31"/>
          <p:cNvSpPr>
            <a:spLocks noChangeArrowheads="1"/>
          </p:cNvSpPr>
          <p:nvPr/>
        </p:nvSpPr>
        <p:spPr bwMode="auto">
          <a:xfrm>
            <a:off x="5791200" y="1447800"/>
            <a:ext cx="2895600" cy="609600"/>
          </a:xfrm>
          <a:prstGeom prst="rect">
            <a:avLst/>
          </a:prstGeom>
          <a:noFill/>
          <a:ln w="9525">
            <a:noFill/>
            <a:miter lim="800000"/>
            <a:headEnd/>
            <a:tailEnd/>
          </a:ln>
        </p:spPr>
        <p:txBody>
          <a:bodyPr lIns="0" tIns="0" rIns="0" bIns="0">
            <a:spAutoFit/>
          </a:bodyPr>
          <a:lstStyle/>
          <a:p>
            <a:pPr>
              <a:defRPr/>
            </a:pPr>
            <a:r>
              <a:rPr lang="en-US" sz="2000" b="1">
                <a:effectLst>
                  <a:outerShdw blurRad="38100" dist="38100" dir="2700000" algn="tl">
                    <a:srgbClr val="000000"/>
                  </a:outerShdw>
                </a:effectLst>
                <a:cs typeface="+mn-cs"/>
              </a:rPr>
              <a:t>…but Fossil Fuels Remain Dominant </a:t>
            </a:r>
          </a:p>
        </p:txBody>
      </p:sp>
      <p:graphicFrame>
        <p:nvGraphicFramePr>
          <p:cNvPr id="25" name="Object 14"/>
          <p:cNvGraphicFramePr>
            <a:graphicFrameLocks noGrp="1" noChangeAspect="1"/>
          </p:cNvGraphicFramePr>
          <p:nvPr>
            <p:ph idx="1"/>
          </p:nvPr>
        </p:nvGraphicFramePr>
        <p:xfrm>
          <a:off x="5257800" y="2286000"/>
          <a:ext cx="3190875" cy="3962400"/>
        </p:xfrm>
        <a:graphic>
          <a:graphicData uri="http://schemas.openxmlformats.org/drawingml/2006/chart">
            <c:chart xmlns:c="http://schemas.openxmlformats.org/drawingml/2006/chart" xmlns:r="http://schemas.openxmlformats.org/officeDocument/2006/relationships" r:id="rId3"/>
          </a:graphicData>
        </a:graphic>
      </p:graphicFrame>
      <p:sp>
        <p:nvSpPr>
          <p:cNvPr id="3" name="Text Box 8"/>
          <p:cNvSpPr txBox="1">
            <a:spLocks noChangeArrowheads="1"/>
          </p:cNvSpPr>
          <p:nvPr/>
        </p:nvSpPr>
        <p:spPr bwMode="auto">
          <a:xfrm>
            <a:off x="5791200" y="2209800"/>
            <a:ext cx="3048000" cy="336550"/>
          </a:xfrm>
          <a:prstGeom prst="rect">
            <a:avLst/>
          </a:prstGeom>
          <a:noFill/>
          <a:ln w="9525">
            <a:noFill/>
            <a:miter lim="800000"/>
            <a:headEnd/>
            <a:tailEnd/>
          </a:ln>
          <a:effectLst/>
        </p:spPr>
        <p:txBody>
          <a:bodyPr>
            <a:spAutoFit/>
          </a:bodyPr>
          <a:lstStyle/>
          <a:p>
            <a:pPr eaLnBrk="0" hangingPunct="0">
              <a:spcBef>
                <a:spcPct val="50000"/>
              </a:spcBef>
              <a:defRPr/>
            </a:pPr>
            <a:r>
              <a:rPr lang="en-US" sz="1600">
                <a:effectLst>
                  <a:outerShdw blurRad="38100" dist="38100" dir="2700000" algn="tl">
                    <a:srgbClr val="000000"/>
                  </a:outerShdw>
                </a:effectLst>
                <a:latin typeface="Arial" charset="0"/>
                <a:cs typeface="+mn-cs"/>
              </a:rPr>
              <a:t>% of U.S. Energy Consumption</a:t>
            </a:r>
          </a:p>
        </p:txBody>
      </p:sp>
      <p:sp>
        <p:nvSpPr>
          <p:cNvPr id="4" name="Text Box 34"/>
          <p:cNvSpPr txBox="1">
            <a:spLocks noChangeArrowheads="1"/>
          </p:cNvSpPr>
          <p:nvPr/>
        </p:nvSpPr>
        <p:spPr bwMode="auto">
          <a:xfrm>
            <a:off x="6248400" y="533400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dirty="0" smtClean="0">
                <a:effectLst>
                  <a:outerShdw blurRad="38100" dist="38100" dir="2700000" algn="tl">
                    <a:srgbClr val="000000"/>
                  </a:outerShdw>
                </a:effectLst>
                <a:cs typeface="+mn-cs"/>
              </a:rPr>
              <a:t>2007</a:t>
            </a:r>
            <a:endParaRPr lang="en-US" sz="1400" b="1" dirty="0">
              <a:effectLst>
                <a:outerShdw blurRad="38100" dist="38100" dir="2700000" algn="tl">
                  <a:srgbClr val="000000"/>
                </a:outerShdw>
              </a:effectLst>
              <a:cs typeface="+mn-cs"/>
            </a:endParaRPr>
          </a:p>
        </p:txBody>
      </p:sp>
      <p:sp>
        <p:nvSpPr>
          <p:cNvPr id="5" name="Text Box 34"/>
          <p:cNvSpPr txBox="1">
            <a:spLocks noChangeArrowheads="1"/>
          </p:cNvSpPr>
          <p:nvPr/>
        </p:nvSpPr>
        <p:spPr bwMode="auto">
          <a:xfrm>
            <a:off x="7315200" y="533400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a:effectLst>
                  <a:outerShdw blurRad="38100" dist="38100" dir="2700000" algn="tl">
                    <a:srgbClr val="000000"/>
                  </a:outerShdw>
                </a:effectLst>
                <a:cs typeface="+mn-cs"/>
              </a:rPr>
              <a:t>2030</a:t>
            </a:r>
          </a:p>
        </p:txBody>
      </p:sp>
      <p:sp>
        <p:nvSpPr>
          <p:cNvPr id="6" name="Text Box 34"/>
          <p:cNvSpPr txBox="1">
            <a:spLocks noChangeArrowheads="1"/>
          </p:cNvSpPr>
          <p:nvPr/>
        </p:nvSpPr>
        <p:spPr bwMode="auto">
          <a:xfrm>
            <a:off x="8161020" y="259080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dirty="0" smtClean="0">
                <a:effectLst>
                  <a:outerShdw blurRad="38100" dist="38100" dir="2700000" algn="tl">
                    <a:srgbClr val="000000"/>
                  </a:outerShdw>
                </a:effectLst>
                <a:cs typeface="+mn-cs"/>
              </a:rPr>
              <a:t>10%</a:t>
            </a:r>
            <a:endParaRPr lang="en-US" sz="1400" b="1" dirty="0">
              <a:effectLst>
                <a:outerShdw blurRad="38100" dist="38100" dir="2700000" algn="tl">
                  <a:srgbClr val="000000"/>
                </a:outerShdw>
              </a:effectLst>
              <a:cs typeface="+mn-cs"/>
            </a:endParaRPr>
          </a:p>
        </p:txBody>
      </p:sp>
      <p:sp>
        <p:nvSpPr>
          <p:cNvPr id="7" name="Text Box 34"/>
          <p:cNvSpPr txBox="1">
            <a:spLocks noChangeArrowheads="1"/>
          </p:cNvSpPr>
          <p:nvPr/>
        </p:nvSpPr>
        <p:spPr bwMode="auto">
          <a:xfrm>
            <a:off x="8206740" y="288036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dirty="0">
                <a:effectLst>
                  <a:outerShdw blurRad="38100" dist="38100" dir="2700000" algn="tl">
                    <a:srgbClr val="000000"/>
                  </a:outerShdw>
                </a:effectLst>
                <a:cs typeface="+mn-cs"/>
              </a:rPr>
              <a:t>8%</a:t>
            </a:r>
          </a:p>
        </p:txBody>
      </p:sp>
      <p:sp>
        <p:nvSpPr>
          <p:cNvPr id="8" name="Text Box 34"/>
          <p:cNvSpPr txBox="1">
            <a:spLocks noChangeArrowheads="1"/>
          </p:cNvSpPr>
          <p:nvPr/>
        </p:nvSpPr>
        <p:spPr bwMode="auto">
          <a:xfrm>
            <a:off x="8206740" y="320802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dirty="0" smtClean="0">
                <a:effectLst>
                  <a:outerShdw blurRad="38100" dist="38100" dir="2700000" algn="tl">
                    <a:srgbClr val="000000"/>
                  </a:outerShdw>
                </a:effectLst>
                <a:cs typeface="+mn-cs"/>
              </a:rPr>
              <a:t>22%</a:t>
            </a:r>
            <a:endParaRPr lang="en-US" sz="1400" b="1" dirty="0">
              <a:effectLst>
                <a:outerShdw blurRad="38100" dist="38100" dir="2700000" algn="tl">
                  <a:srgbClr val="000000"/>
                </a:outerShdw>
              </a:effectLst>
              <a:cs typeface="+mn-cs"/>
            </a:endParaRPr>
          </a:p>
        </p:txBody>
      </p:sp>
      <p:sp>
        <p:nvSpPr>
          <p:cNvPr id="9" name="Text Box 34"/>
          <p:cNvSpPr txBox="1">
            <a:spLocks noChangeArrowheads="1"/>
          </p:cNvSpPr>
          <p:nvPr/>
        </p:nvSpPr>
        <p:spPr bwMode="auto">
          <a:xfrm>
            <a:off x="8206740" y="388620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dirty="0" smtClean="0">
                <a:effectLst>
                  <a:outerShdw blurRad="38100" dist="38100" dir="2700000" algn="tl">
                    <a:srgbClr val="000000"/>
                  </a:outerShdw>
                </a:effectLst>
                <a:cs typeface="+mn-cs"/>
              </a:rPr>
              <a:t>23%</a:t>
            </a:r>
            <a:endParaRPr lang="en-US" sz="1400" b="1" dirty="0">
              <a:effectLst>
                <a:outerShdw blurRad="38100" dist="38100" dir="2700000" algn="tl">
                  <a:srgbClr val="000000"/>
                </a:outerShdw>
              </a:effectLst>
              <a:cs typeface="+mn-cs"/>
            </a:endParaRPr>
          </a:p>
        </p:txBody>
      </p:sp>
      <p:sp>
        <p:nvSpPr>
          <p:cNvPr id="10" name="Text Box 34"/>
          <p:cNvSpPr txBox="1">
            <a:spLocks noChangeArrowheads="1"/>
          </p:cNvSpPr>
          <p:nvPr/>
        </p:nvSpPr>
        <p:spPr bwMode="auto">
          <a:xfrm>
            <a:off x="8229600" y="4495800"/>
            <a:ext cx="762000" cy="304800"/>
          </a:xfrm>
          <a:prstGeom prst="rect">
            <a:avLst/>
          </a:prstGeom>
          <a:noFill/>
          <a:ln w="9525">
            <a:noFill/>
            <a:miter lim="800000"/>
            <a:headEnd/>
            <a:tailEnd/>
          </a:ln>
          <a:effectLst/>
        </p:spPr>
        <p:txBody>
          <a:bodyPr>
            <a:spAutoFit/>
          </a:bodyPr>
          <a:lstStyle/>
          <a:p>
            <a:pPr eaLnBrk="0" hangingPunct="0">
              <a:spcBef>
                <a:spcPct val="50000"/>
              </a:spcBef>
              <a:defRPr/>
            </a:pPr>
            <a:r>
              <a:rPr lang="en-US" sz="1400" b="1" dirty="0" smtClean="0">
                <a:effectLst>
                  <a:outerShdw blurRad="38100" dist="38100" dir="2700000" algn="tl">
                    <a:srgbClr val="000000"/>
                  </a:outerShdw>
                </a:effectLst>
                <a:cs typeface="+mn-cs"/>
              </a:rPr>
              <a:t>37%</a:t>
            </a:r>
            <a:endParaRPr lang="en-US" sz="1400" b="1" dirty="0">
              <a:effectLst>
                <a:outerShdw blurRad="38100" dist="38100" dir="2700000" algn="tl">
                  <a:srgbClr val="000000"/>
                </a:outerShdw>
              </a:effectLst>
              <a:cs typeface="+mn-cs"/>
            </a:endParaRPr>
          </a:p>
        </p:txBody>
      </p:sp>
      <p:sp>
        <p:nvSpPr>
          <p:cNvPr id="11" name="Text Box 8"/>
          <p:cNvSpPr txBox="1">
            <a:spLocks noChangeArrowheads="1"/>
          </p:cNvSpPr>
          <p:nvPr/>
        </p:nvSpPr>
        <p:spPr bwMode="auto">
          <a:xfrm>
            <a:off x="5791200" y="5562600"/>
            <a:ext cx="2781300" cy="581025"/>
          </a:xfrm>
          <a:prstGeom prst="rect">
            <a:avLst/>
          </a:prstGeom>
          <a:noFill/>
          <a:ln w="9525">
            <a:noFill/>
            <a:miter lim="800000"/>
            <a:headEnd/>
            <a:tailEnd/>
          </a:ln>
          <a:effectLst/>
        </p:spPr>
        <p:txBody>
          <a:bodyPr>
            <a:spAutoFit/>
          </a:bodyPr>
          <a:lstStyle/>
          <a:p>
            <a:pPr algn="ctr" eaLnBrk="0" hangingPunct="0">
              <a:spcBef>
                <a:spcPct val="50000"/>
              </a:spcBef>
              <a:defRPr/>
            </a:pPr>
            <a:r>
              <a:rPr lang="en-US" sz="1600">
                <a:effectLst>
                  <a:outerShdw blurRad="38100" dist="38100" dir="2700000" algn="tl">
                    <a:srgbClr val="000000"/>
                  </a:outerShdw>
                </a:effectLst>
                <a:latin typeface="Arial" charset="0"/>
                <a:cs typeface="+mn-cs"/>
              </a:rPr>
              <a:t>Hydrocarbons Remain Critical in the Energy Mix</a:t>
            </a:r>
          </a:p>
        </p:txBody>
      </p:sp>
    </p:spTree>
  </p:cSld>
  <p:clrMapOvr>
    <a:masterClrMapping/>
  </p:clrMapOvr>
  <p:transition spd="slow">
    <p:fad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smtClean="0"/>
              <a:t>© 2009 Chevron Corporation</a:t>
            </a:r>
            <a:endParaRPr lang="en-US" dirty="0"/>
          </a:p>
        </p:txBody>
      </p:sp>
      <p:graphicFrame>
        <p:nvGraphicFramePr>
          <p:cNvPr id="3" name="Chart 2"/>
          <p:cNvGraphicFramePr/>
          <p:nvPr/>
        </p:nvGraphicFramePr>
        <p:xfrm>
          <a:off x="327660" y="1397000"/>
          <a:ext cx="5996940" cy="4676140"/>
        </p:xfrm>
        <a:graphic>
          <a:graphicData uri="http://schemas.openxmlformats.org/drawingml/2006/chart">
            <c:chart xmlns:c="http://schemas.openxmlformats.org/drawingml/2006/chart" xmlns:r="http://schemas.openxmlformats.org/officeDocument/2006/relationships" r:id="rId2"/>
          </a:graphicData>
        </a:graphic>
      </p:graphicFrame>
      <p:sp>
        <p:nvSpPr>
          <p:cNvPr id="4" name="TextBox 3"/>
          <p:cNvSpPr txBox="1"/>
          <p:nvPr/>
        </p:nvSpPr>
        <p:spPr>
          <a:xfrm>
            <a:off x="4579620" y="2308860"/>
            <a:ext cx="1668780" cy="369332"/>
          </a:xfrm>
          <a:prstGeom prst="rect">
            <a:avLst/>
          </a:prstGeom>
          <a:noFill/>
        </p:spPr>
        <p:txBody>
          <a:bodyPr wrap="square" rtlCol="0">
            <a:spAutoFit/>
          </a:bodyPr>
          <a:lstStyle/>
          <a:p>
            <a:pPr algn="ctr"/>
            <a:r>
              <a:rPr lang="en-US" dirty="0" smtClean="0">
                <a:solidFill>
                  <a:schemeClr val="tx1">
                    <a:lumMod val="85000"/>
                  </a:schemeClr>
                </a:solidFill>
                <a:effectLst>
                  <a:outerShdw blurRad="38100" dist="38100" dir="2700000" algn="tl">
                    <a:srgbClr val="000000">
                      <a:alpha val="43137"/>
                    </a:srgbClr>
                  </a:outerShdw>
                </a:effectLst>
              </a:rPr>
              <a:t>2007 FCST</a:t>
            </a:r>
            <a:endParaRPr lang="en-US" dirty="0">
              <a:solidFill>
                <a:schemeClr val="tx1">
                  <a:lumMod val="85000"/>
                </a:schemeClr>
              </a:solidFill>
              <a:effectLst>
                <a:outerShdw blurRad="38100" dist="38100" dir="2700000" algn="tl">
                  <a:srgbClr val="000000">
                    <a:alpha val="43137"/>
                  </a:srgbClr>
                </a:outerShdw>
              </a:effectLst>
            </a:endParaRPr>
          </a:p>
        </p:txBody>
      </p:sp>
      <p:sp>
        <p:nvSpPr>
          <p:cNvPr id="5" name="TextBox 4"/>
          <p:cNvSpPr txBox="1"/>
          <p:nvPr/>
        </p:nvSpPr>
        <p:spPr>
          <a:xfrm>
            <a:off x="4229100" y="3139440"/>
            <a:ext cx="1821180" cy="369332"/>
          </a:xfrm>
          <a:prstGeom prst="rect">
            <a:avLst/>
          </a:prstGeom>
          <a:noFill/>
        </p:spPr>
        <p:txBody>
          <a:bodyPr wrap="square" rtlCol="0">
            <a:spAutoFit/>
          </a:bodyPr>
          <a:lstStyle/>
          <a:p>
            <a:pPr algn="ctr"/>
            <a:r>
              <a:rPr lang="en-US" dirty="0" smtClean="0">
                <a:solidFill>
                  <a:srgbClr val="FF0000"/>
                </a:solidFill>
                <a:effectLst>
                  <a:outerShdw blurRad="38100" dist="38100" dir="2700000" algn="tl">
                    <a:srgbClr val="000000">
                      <a:alpha val="43137"/>
                    </a:srgbClr>
                  </a:outerShdw>
                </a:effectLst>
              </a:rPr>
              <a:t>5.5 MMBD</a:t>
            </a:r>
            <a:endParaRPr lang="en-US" dirty="0">
              <a:solidFill>
                <a:srgbClr val="FF0000"/>
              </a:solidFill>
              <a:effectLst>
                <a:outerShdw blurRad="38100" dist="38100" dir="2700000" algn="tl">
                  <a:srgbClr val="000000">
                    <a:alpha val="43137"/>
                  </a:srgbClr>
                </a:outerShdw>
              </a:effectLst>
            </a:endParaRPr>
          </a:p>
        </p:txBody>
      </p:sp>
      <p:sp>
        <p:nvSpPr>
          <p:cNvPr id="6" name="TextBox 5"/>
          <p:cNvSpPr txBox="1"/>
          <p:nvPr/>
        </p:nvSpPr>
        <p:spPr>
          <a:xfrm>
            <a:off x="4975860" y="4061460"/>
            <a:ext cx="1592580" cy="369332"/>
          </a:xfrm>
          <a:prstGeom prst="rect">
            <a:avLst/>
          </a:prstGeom>
          <a:noFill/>
        </p:spPr>
        <p:txBody>
          <a:bodyPr wrap="square" rtlCol="0">
            <a:spAutoFit/>
          </a:bodyPr>
          <a:lstStyle/>
          <a:p>
            <a:pPr algn="ctr"/>
            <a:r>
              <a:rPr lang="en-US" dirty="0" smtClean="0">
                <a:solidFill>
                  <a:srgbClr val="FFC000"/>
                </a:solidFill>
                <a:effectLst>
                  <a:outerShdw blurRad="38100" dist="38100" dir="2700000" algn="tl">
                    <a:srgbClr val="000000">
                      <a:alpha val="43137"/>
                    </a:srgbClr>
                  </a:outerShdw>
                </a:effectLst>
              </a:rPr>
              <a:t>2010 FCST</a:t>
            </a:r>
            <a:endParaRPr lang="en-US" dirty="0">
              <a:solidFill>
                <a:srgbClr val="FFC000"/>
              </a:solidFill>
              <a:effectLst>
                <a:outerShdw blurRad="38100" dist="38100" dir="2700000" algn="tl">
                  <a:srgbClr val="000000">
                    <a:alpha val="43137"/>
                  </a:srgbClr>
                </a:outerShdw>
              </a:effectLst>
            </a:endParaRPr>
          </a:p>
        </p:txBody>
      </p:sp>
      <p:graphicFrame>
        <p:nvGraphicFramePr>
          <p:cNvPr id="7" name="Chart 6"/>
          <p:cNvGraphicFramePr/>
          <p:nvPr/>
        </p:nvGraphicFramePr>
        <p:xfrm>
          <a:off x="6294120" y="1440180"/>
          <a:ext cx="2346960" cy="4716780"/>
        </p:xfrm>
        <a:graphic>
          <a:graphicData uri="http://schemas.openxmlformats.org/drawingml/2006/chart">
            <c:chart xmlns:c="http://schemas.openxmlformats.org/drawingml/2006/chart" xmlns:r="http://schemas.openxmlformats.org/officeDocument/2006/relationships" r:id="rId3"/>
          </a:graphicData>
        </a:graphic>
      </p:graphicFrame>
      <p:sp>
        <p:nvSpPr>
          <p:cNvPr id="8" name="TextBox 7"/>
          <p:cNvSpPr txBox="1"/>
          <p:nvPr/>
        </p:nvSpPr>
        <p:spPr>
          <a:xfrm>
            <a:off x="6438900" y="1394460"/>
            <a:ext cx="2575560" cy="369332"/>
          </a:xfrm>
          <a:prstGeom prst="rect">
            <a:avLst/>
          </a:prstGeom>
          <a:noFill/>
        </p:spPr>
        <p:txBody>
          <a:bodyPr wrap="square" rtlCol="0">
            <a:spAutoFit/>
          </a:bodyPr>
          <a:lstStyle/>
          <a:p>
            <a:r>
              <a:rPr lang="en-US" b="1" dirty="0" smtClean="0">
                <a:effectLst>
                  <a:outerShdw blurRad="38100" dist="38100" dir="2700000" algn="tl">
                    <a:srgbClr val="000000">
                      <a:alpha val="43137"/>
                    </a:srgbClr>
                  </a:outerShdw>
                </a:effectLst>
              </a:rPr>
              <a:t>% of U.S. Oil Demand</a:t>
            </a:r>
            <a:endParaRPr lang="en-US" b="1" dirty="0">
              <a:effectLst>
                <a:outerShdw blurRad="38100" dist="38100" dir="2700000" algn="tl">
                  <a:srgbClr val="000000">
                    <a:alpha val="43137"/>
                  </a:srgbClr>
                </a:outerShdw>
              </a:effectLst>
            </a:endParaRPr>
          </a:p>
        </p:txBody>
      </p:sp>
      <p:sp>
        <p:nvSpPr>
          <p:cNvPr id="9" name="TextBox 8"/>
          <p:cNvSpPr txBox="1"/>
          <p:nvPr/>
        </p:nvSpPr>
        <p:spPr>
          <a:xfrm>
            <a:off x="7208520" y="3985260"/>
            <a:ext cx="1112520" cy="307777"/>
          </a:xfrm>
          <a:prstGeom prst="rect">
            <a:avLst/>
          </a:prstGeom>
          <a:noFill/>
        </p:spPr>
        <p:txBody>
          <a:bodyPr wrap="square" rtlCol="0">
            <a:spAutoFit/>
          </a:bodyPr>
          <a:lstStyle/>
          <a:p>
            <a:pPr algn="ctr"/>
            <a:r>
              <a:rPr lang="en-US" sz="1400" b="1" dirty="0" smtClean="0">
                <a:effectLst>
                  <a:outerShdw blurRad="38100" dist="38100" dir="2700000" algn="tl">
                    <a:srgbClr val="000000">
                      <a:alpha val="43137"/>
                    </a:srgbClr>
                  </a:outerShdw>
                </a:effectLst>
              </a:rPr>
              <a:t>Transport.</a:t>
            </a:r>
            <a:endParaRPr lang="en-US" sz="1400" b="1" dirty="0">
              <a:effectLst>
                <a:outerShdw blurRad="38100" dist="38100" dir="2700000" algn="tl">
                  <a:srgbClr val="000000">
                    <a:alpha val="43137"/>
                  </a:srgbClr>
                </a:outerShdw>
              </a:effectLst>
            </a:endParaRPr>
          </a:p>
        </p:txBody>
      </p:sp>
      <p:sp>
        <p:nvSpPr>
          <p:cNvPr id="10" name="TextBox 9"/>
          <p:cNvSpPr txBox="1"/>
          <p:nvPr/>
        </p:nvSpPr>
        <p:spPr>
          <a:xfrm>
            <a:off x="7231380" y="2324100"/>
            <a:ext cx="1112520" cy="307777"/>
          </a:xfrm>
          <a:prstGeom prst="rect">
            <a:avLst/>
          </a:prstGeom>
          <a:noFill/>
        </p:spPr>
        <p:txBody>
          <a:bodyPr wrap="square" rtlCol="0">
            <a:spAutoFit/>
          </a:bodyPr>
          <a:lstStyle/>
          <a:p>
            <a:pPr algn="ctr"/>
            <a:r>
              <a:rPr lang="en-US" sz="1400" b="1" dirty="0" smtClean="0">
                <a:effectLst>
                  <a:outerShdw blurRad="38100" dist="38100" dir="2700000" algn="tl">
                    <a:srgbClr val="000000">
                      <a:alpha val="43137"/>
                    </a:srgbClr>
                  </a:outerShdw>
                </a:effectLst>
              </a:rPr>
              <a:t>Industry</a:t>
            </a:r>
            <a:endParaRPr lang="en-US" sz="1400" b="1" dirty="0">
              <a:effectLst>
                <a:outerShdw blurRad="38100" dist="38100" dir="2700000" algn="tl">
                  <a:srgbClr val="000000">
                    <a:alpha val="43137"/>
                  </a:srgbClr>
                </a:outerShdw>
              </a:effectLst>
            </a:endParaRPr>
          </a:p>
        </p:txBody>
      </p:sp>
      <p:sp>
        <p:nvSpPr>
          <p:cNvPr id="11" name="TextBox 10"/>
          <p:cNvSpPr txBox="1"/>
          <p:nvPr/>
        </p:nvSpPr>
        <p:spPr>
          <a:xfrm>
            <a:off x="7200900" y="1859280"/>
            <a:ext cx="1112520" cy="307777"/>
          </a:xfrm>
          <a:prstGeom prst="rect">
            <a:avLst/>
          </a:prstGeom>
          <a:noFill/>
        </p:spPr>
        <p:txBody>
          <a:bodyPr wrap="square" rtlCol="0">
            <a:spAutoFit/>
          </a:bodyPr>
          <a:lstStyle/>
          <a:p>
            <a:pPr algn="ctr"/>
            <a:r>
              <a:rPr lang="en-US" sz="1400" b="1" dirty="0" smtClean="0">
                <a:effectLst>
                  <a:outerShdw blurRad="38100" dist="38100" dir="2700000" algn="tl">
                    <a:srgbClr val="000000">
                      <a:alpha val="43137"/>
                    </a:srgbClr>
                  </a:outerShdw>
                </a:effectLst>
              </a:rPr>
              <a:t>Other</a:t>
            </a:r>
            <a:endParaRPr lang="en-US" sz="1400" b="1" dirty="0">
              <a:effectLst>
                <a:outerShdw blurRad="38100" dist="38100" dir="2700000" algn="tl">
                  <a:srgbClr val="000000">
                    <a:alpha val="43137"/>
                  </a:srgbClr>
                </a:outerShdw>
              </a:effectLst>
            </a:endParaRPr>
          </a:p>
        </p:txBody>
      </p:sp>
      <p:sp>
        <p:nvSpPr>
          <p:cNvPr id="12" name="Rectangle 4"/>
          <p:cNvSpPr txBox="1">
            <a:spLocks noChangeArrowheads="1"/>
          </p:cNvSpPr>
          <p:nvPr/>
        </p:nvSpPr>
        <p:spPr bwMode="auto">
          <a:xfrm>
            <a:off x="227013" y="227013"/>
            <a:ext cx="7469187" cy="987425"/>
          </a:xfrm>
          <a:prstGeom prst="rect">
            <a:avLst/>
          </a:prstGeom>
          <a:noFill/>
          <a:ln w="9525" algn="ctr">
            <a:noFill/>
            <a:miter lim="800000"/>
            <a:headEnd/>
            <a:tailEnd/>
          </a:ln>
          <a:effectLst/>
        </p:spPr>
        <p:txBody>
          <a:bodyPr vert="horz" wrap="square" lIns="0" tIns="45720" rIns="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2800" kern="0" dirty="0" smtClean="0">
                <a:solidFill>
                  <a:schemeClr val="tx2"/>
                </a:solidFill>
                <a:latin typeface="+mj-lt"/>
                <a:ea typeface="+mj-ea"/>
                <a:cs typeface="+mj-cs"/>
              </a:rPr>
              <a:t>Policy Environment Drives a Significant Shift in Future U.S. Oil Consumption</a:t>
            </a:r>
            <a:endParaRPr kumimoji="0" lang="en-US" sz="2800" b="0" i="0" u="none" strike="noStrike" kern="0" cap="none" spc="0" normalizeH="0" baseline="0" noProof="0" dirty="0" smtClean="0">
              <a:ln>
                <a:noFill/>
              </a:ln>
              <a:solidFill>
                <a:schemeClr val="tx2"/>
              </a:solidFill>
              <a:effectLst/>
              <a:uLnTx/>
              <a:uFillTx/>
              <a:latin typeface="+mj-lt"/>
              <a:ea typeface="+mj-ea"/>
              <a:cs typeface="+mj-cs"/>
            </a:endParaRPr>
          </a:p>
        </p:txBody>
      </p:sp>
      <p:sp>
        <p:nvSpPr>
          <p:cNvPr id="13" name="Rectangle 37"/>
          <p:cNvSpPr>
            <a:spLocks noChangeArrowheads="1"/>
          </p:cNvSpPr>
          <p:nvPr/>
        </p:nvSpPr>
        <p:spPr bwMode="auto">
          <a:xfrm>
            <a:off x="5486400" y="6477000"/>
            <a:ext cx="3491340" cy="153888"/>
          </a:xfrm>
          <a:prstGeom prst="rect">
            <a:avLst/>
          </a:prstGeom>
          <a:noFill/>
          <a:ln w="9525">
            <a:noFill/>
            <a:miter lim="800000"/>
            <a:headEnd/>
            <a:tailEnd/>
          </a:ln>
        </p:spPr>
        <p:txBody>
          <a:bodyPr wrap="none" lIns="0" tIns="0" rIns="0" bIns="0">
            <a:spAutoFit/>
          </a:bodyPr>
          <a:lstStyle/>
          <a:p>
            <a:r>
              <a:rPr lang="en-US" sz="1000" dirty="0">
                <a:solidFill>
                  <a:srgbClr val="0050AA"/>
                </a:solidFill>
              </a:rPr>
              <a:t>Source: EIA Annual Energy </a:t>
            </a:r>
            <a:r>
              <a:rPr lang="en-US" sz="1000" dirty="0" smtClean="0">
                <a:solidFill>
                  <a:srgbClr val="0050AA"/>
                </a:solidFill>
              </a:rPr>
              <a:t>Outlook 2010 &amp; Chevron Analysis</a:t>
            </a:r>
            <a:endParaRPr lang="en-US" sz="1000" b="1" dirty="0">
              <a:solidFill>
                <a:srgbClr val="0050AA"/>
              </a:solidFill>
            </a:endParaRPr>
          </a:p>
        </p:txBody>
      </p:sp>
    </p:spTree>
  </p:cSld>
  <p:clrMapOvr>
    <a:masterClrMapping/>
  </p:clrMapOvr>
  <p:transition spd="slow">
    <p:fad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2" name="Rectangle 2"/>
          <p:cNvSpPr>
            <a:spLocks noGrp="1" noChangeArrowheads="1"/>
          </p:cNvSpPr>
          <p:nvPr>
            <p:ph type="title" idx="4294967295"/>
          </p:nvPr>
        </p:nvSpPr>
        <p:spPr>
          <a:xfrm>
            <a:off x="227093" y="232802"/>
            <a:ext cx="7648575" cy="461963"/>
          </a:xfrm>
        </p:spPr>
        <p:txBody>
          <a:bodyPr/>
          <a:lstStyle/>
          <a:p>
            <a:pPr eaLnBrk="1" hangingPunct="1"/>
            <a:r>
              <a:rPr lang="en-US" dirty="0" smtClean="0"/>
              <a:t>Recognizing Substitution toward Alternative Fuels in Transportation will Take Time. . .</a:t>
            </a:r>
          </a:p>
        </p:txBody>
      </p:sp>
      <p:pic>
        <p:nvPicPr>
          <p:cNvPr id="7173" name="Picture 6" descr="4273398Medium_RET_LR"/>
          <p:cNvPicPr>
            <a:picLocks noChangeAspect="1" noChangeArrowheads="1"/>
          </p:cNvPicPr>
          <p:nvPr/>
        </p:nvPicPr>
        <p:blipFill>
          <a:blip r:embed="rId3" cstate="screen"/>
          <a:srcRect/>
          <a:stretch>
            <a:fillRect/>
          </a:stretch>
        </p:blipFill>
        <p:spPr bwMode="auto">
          <a:xfrm>
            <a:off x="228600" y="1295400"/>
            <a:ext cx="2971800" cy="5029200"/>
          </a:xfrm>
          <a:prstGeom prst="rect">
            <a:avLst/>
          </a:prstGeom>
          <a:noFill/>
          <a:ln w="9525">
            <a:noFill/>
            <a:miter lim="800000"/>
            <a:headEnd/>
            <a:tailEnd/>
          </a:ln>
        </p:spPr>
      </p:pic>
      <p:sp>
        <p:nvSpPr>
          <p:cNvPr id="7174" name="Rectangle 7"/>
          <p:cNvSpPr>
            <a:spLocks noChangeArrowheads="1"/>
          </p:cNvSpPr>
          <p:nvPr/>
        </p:nvSpPr>
        <p:spPr bwMode="auto">
          <a:xfrm>
            <a:off x="3048000" y="1295400"/>
            <a:ext cx="152400" cy="5029200"/>
          </a:xfrm>
          <a:prstGeom prst="rect">
            <a:avLst/>
          </a:prstGeom>
          <a:solidFill>
            <a:schemeClr val="tx1">
              <a:alpha val="50195"/>
            </a:schemeClr>
          </a:solidFill>
          <a:ln w="9525">
            <a:noFill/>
            <a:miter lim="800000"/>
            <a:headEnd/>
            <a:tailEnd/>
          </a:ln>
        </p:spPr>
        <p:txBody>
          <a:bodyPr wrap="none" anchor="ctr"/>
          <a:lstStyle/>
          <a:p>
            <a:endParaRPr lang="en-US" dirty="0"/>
          </a:p>
        </p:txBody>
      </p:sp>
      <p:pic>
        <p:nvPicPr>
          <p:cNvPr id="7175" name="Picture 14" descr="CVX5F_Chart_Elec_Vehicle_v2"/>
          <p:cNvPicPr>
            <a:picLocks noChangeAspect="1" noChangeArrowheads="1"/>
          </p:cNvPicPr>
          <p:nvPr/>
        </p:nvPicPr>
        <p:blipFill>
          <a:blip r:embed="rId4" cstate="print"/>
          <a:srcRect l="1907" t="502"/>
          <a:stretch>
            <a:fillRect/>
          </a:stretch>
        </p:blipFill>
        <p:spPr bwMode="auto">
          <a:xfrm>
            <a:off x="3200400" y="1295400"/>
            <a:ext cx="5715000" cy="5029200"/>
          </a:xfrm>
          <a:prstGeom prst="rect">
            <a:avLst/>
          </a:prstGeom>
          <a:noFill/>
          <a:ln w="9525">
            <a:noFill/>
            <a:miter lim="800000"/>
            <a:headEnd/>
            <a:tailEnd/>
          </a:ln>
        </p:spPr>
      </p:pic>
      <p:sp>
        <p:nvSpPr>
          <p:cNvPr id="7" name="Footer Placeholder 3"/>
          <p:cNvSpPr txBox="1">
            <a:spLocks noGrp="1"/>
          </p:cNvSpPr>
          <p:nvPr/>
        </p:nvSpPr>
        <p:spPr bwMode="auto">
          <a:xfrm>
            <a:off x="227013" y="6477000"/>
            <a:ext cx="4114800" cy="304800"/>
          </a:xfrm>
          <a:prstGeom prst="rect">
            <a:avLst/>
          </a:prstGeom>
          <a:noFill/>
          <a:ln w="9525">
            <a:noFill/>
            <a:miter lim="800000"/>
            <a:headEnd/>
            <a:tailEnd/>
          </a:ln>
        </p:spPr>
        <p:txBody>
          <a:bodyPr lIns="0" tIns="0" rIns="0" bIns="0"/>
          <a:lstStyle/>
          <a:p>
            <a:pPr eaLnBrk="0" hangingPunct="0"/>
            <a:r>
              <a:rPr lang="en-US" sz="900" b="0" dirty="0">
                <a:solidFill>
                  <a:schemeClr val="bg1"/>
                </a:solidFill>
                <a:ea typeface="Arial Unicode MS" pitchFamily="34" charset="-128"/>
                <a:cs typeface="Arial Unicode MS" pitchFamily="34" charset="-128"/>
              </a:rPr>
              <a:t>© </a:t>
            </a:r>
            <a:r>
              <a:rPr lang="en-US" sz="900" b="0" dirty="0" smtClean="0">
                <a:solidFill>
                  <a:schemeClr val="bg1"/>
                </a:solidFill>
                <a:ea typeface="Arial Unicode MS" pitchFamily="34" charset="-128"/>
                <a:cs typeface="Arial Unicode MS" pitchFamily="34" charset="-128"/>
              </a:rPr>
              <a:t>2010 </a:t>
            </a:r>
            <a:r>
              <a:rPr lang="en-US" sz="900" b="0" dirty="0">
                <a:solidFill>
                  <a:schemeClr val="bg1"/>
                </a:solidFill>
                <a:ea typeface="Arial Unicode MS" pitchFamily="34" charset="-128"/>
                <a:cs typeface="Arial Unicode MS" pitchFamily="34" charset="-128"/>
              </a:rPr>
              <a:t>Chevron Corporation</a:t>
            </a:r>
          </a:p>
        </p:txBody>
      </p:sp>
      <p:sp>
        <p:nvSpPr>
          <p:cNvPr id="9" name="Slide Number Placeholder 4"/>
          <p:cNvSpPr txBox="1">
            <a:spLocks noGrp="1"/>
          </p:cNvSpPr>
          <p:nvPr/>
        </p:nvSpPr>
        <p:spPr bwMode="auto">
          <a:xfrm>
            <a:off x="7005638" y="6477000"/>
            <a:ext cx="1905000" cy="228600"/>
          </a:xfrm>
          <a:prstGeom prst="rect">
            <a:avLst/>
          </a:prstGeom>
          <a:noFill/>
          <a:ln w="9525">
            <a:noFill/>
            <a:miter lim="800000"/>
            <a:headEnd/>
            <a:tailEnd/>
          </a:ln>
        </p:spPr>
        <p:txBody>
          <a:bodyPr lIns="0" tIns="0" rIns="0" bIns="0"/>
          <a:lstStyle/>
          <a:p>
            <a:pPr algn="r" eaLnBrk="0" hangingPunct="0"/>
            <a:fld id="{F4B83685-20C5-4686-B83B-954A554DF27D}" type="slidenum">
              <a:rPr lang="en-US" sz="900" b="0">
                <a:solidFill>
                  <a:schemeClr val="bg1"/>
                </a:solidFill>
                <a:ea typeface="Arial Unicode MS" pitchFamily="34" charset="-128"/>
                <a:cs typeface="Arial Unicode MS" pitchFamily="34" charset="-128"/>
              </a:rPr>
              <a:pPr algn="r" eaLnBrk="0" hangingPunct="0"/>
              <a:t>7</a:t>
            </a:fld>
            <a:endParaRPr lang="en-US" sz="900" b="0" dirty="0">
              <a:solidFill>
                <a:schemeClr val="bg1"/>
              </a:solidFill>
              <a:ea typeface="Arial Unicode MS" pitchFamily="34" charset="-128"/>
              <a:cs typeface="Arial Unicode MS" pitchFamily="34" charset="-128"/>
            </a:endParaRPr>
          </a:p>
        </p:txBody>
      </p:sp>
    </p:spTree>
  </p:cSld>
  <p:clrMapOvr>
    <a:masterClrMapping/>
  </p:clrMapOvr>
  <p:transition spd="slow">
    <p:fad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dirty="0" smtClean="0"/>
              <a:t>© 2010 Chevron Corporation</a:t>
            </a:r>
            <a:endParaRPr lang="en-US" dirty="0"/>
          </a:p>
        </p:txBody>
      </p:sp>
      <p:sp>
        <p:nvSpPr>
          <p:cNvPr id="3" name="Rectangle 2"/>
          <p:cNvSpPr txBox="1">
            <a:spLocks noChangeArrowheads="1"/>
          </p:cNvSpPr>
          <p:nvPr/>
        </p:nvSpPr>
        <p:spPr bwMode="auto">
          <a:xfrm>
            <a:off x="227093" y="232802"/>
            <a:ext cx="7648575" cy="461963"/>
          </a:xfrm>
          <a:prstGeom prst="rect">
            <a:avLst/>
          </a:prstGeom>
          <a:noFill/>
          <a:ln w="9525" algn="ctr">
            <a:noFill/>
            <a:miter lim="800000"/>
            <a:headEnd/>
            <a:tailEnd/>
          </a:ln>
          <a:effectLst/>
        </p:spPr>
        <p:txBody>
          <a:bodyPr vert="horz" wrap="square" lIns="0" tIns="45720" rIns="0" bIns="45720" numCol="1" anchor="t" anchorCtr="0" compatLnSpc="1">
            <a:prstTxWarp prst="textNoShape">
              <a:avLst/>
            </a:prstTxWarp>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0" lang="en-US" sz="2800" b="0" i="0" u="none" strike="noStrike" kern="0" cap="none" spc="0" normalizeH="0" baseline="0" noProof="0" dirty="0" err="1" smtClean="0">
                <a:ln>
                  <a:noFill/>
                </a:ln>
                <a:solidFill>
                  <a:schemeClr val="tx2"/>
                </a:solidFill>
                <a:effectLst/>
                <a:uLnTx/>
                <a:uFillTx/>
                <a:latin typeface="+mj-lt"/>
                <a:ea typeface="+mj-ea"/>
                <a:cs typeface="+mj-cs"/>
              </a:rPr>
              <a:t>Biofuels</a:t>
            </a:r>
            <a:r>
              <a:rPr kumimoji="0" lang="en-US" sz="2800" b="0" i="0" u="none" strike="noStrike" kern="0" cap="none" spc="0" normalizeH="0" noProof="0" dirty="0" smtClean="0">
                <a:ln>
                  <a:noFill/>
                </a:ln>
                <a:solidFill>
                  <a:schemeClr val="tx2"/>
                </a:solidFill>
                <a:effectLst/>
                <a:uLnTx/>
                <a:uFillTx/>
                <a:latin typeface="+mj-lt"/>
                <a:ea typeface="+mj-ea"/>
                <a:cs typeface="+mj-cs"/>
              </a:rPr>
              <a:t> Share of the Liquids Pool Increases, but Falls Short of Mandated Levels</a:t>
            </a:r>
            <a:endParaRPr kumimoji="0" lang="en-US" sz="2800" b="0" i="0" u="none" strike="noStrike" kern="0" cap="none" spc="0" normalizeH="0" baseline="0" noProof="0" dirty="0" smtClean="0">
              <a:ln>
                <a:noFill/>
              </a:ln>
              <a:solidFill>
                <a:schemeClr val="tx2"/>
              </a:solidFill>
              <a:effectLst/>
              <a:uLnTx/>
              <a:uFillTx/>
              <a:latin typeface="+mj-lt"/>
              <a:ea typeface="+mj-ea"/>
              <a:cs typeface="+mj-cs"/>
            </a:endParaRPr>
          </a:p>
        </p:txBody>
      </p:sp>
      <p:graphicFrame>
        <p:nvGraphicFramePr>
          <p:cNvPr id="4" name="Chart 3"/>
          <p:cNvGraphicFramePr/>
          <p:nvPr/>
        </p:nvGraphicFramePr>
        <p:xfrm>
          <a:off x="259080" y="1653540"/>
          <a:ext cx="4770120" cy="4290060"/>
        </p:xfrm>
        <a:graphic>
          <a:graphicData uri="http://schemas.openxmlformats.org/drawingml/2006/chart">
            <c:chart xmlns:c="http://schemas.openxmlformats.org/drawingml/2006/chart" xmlns:r="http://schemas.openxmlformats.org/officeDocument/2006/relationships" r:id="rId2"/>
          </a:graphicData>
        </a:graphic>
      </p:graphicFrame>
      <p:sp>
        <p:nvSpPr>
          <p:cNvPr id="5" name="Rectangle 37"/>
          <p:cNvSpPr>
            <a:spLocks noChangeArrowheads="1"/>
          </p:cNvSpPr>
          <p:nvPr/>
        </p:nvSpPr>
        <p:spPr bwMode="auto">
          <a:xfrm>
            <a:off x="5410200" y="6477000"/>
            <a:ext cx="3491340" cy="153888"/>
          </a:xfrm>
          <a:prstGeom prst="rect">
            <a:avLst/>
          </a:prstGeom>
          <a:noFill/>
          <a:ln w="9525">
            <a:noFill/>
            <a:miter lim="800000"/>
            <a:headEnd/>
            <a:tailEnd/>
          </a:ln>
        </p:spPr>
        <p:txBody>
          <a:bodyPr wrap="none" lIns="0" tIns="0" rIns="0" bIns="0">
            <a:spAutoFit/>
          </a:bodyPr>
          <a:lstStyle/>
          <a:p>
            <a:r>
              <a:rPr lang="en-US" sz="1000" dirty="0">
                <a:solidFill>
                  <a:srgbClr val="0050AA"/>
                </a:solidFill>
              </a:rPr>
              <a:t>Source: EIA Annual Energy </a:t>
            </a:r>
            <a:r>
              <a:rPr lang="en-US" sz="1000" dirty="0" smtClean="0">
                <a:solidFill>
                  <a:srgbClr val="0050AA"/>
                </a:solidFill>
              </a:rPr>
              <a:t>Outlook 2010 &amp; Chevron Analysis</a:t>
            </a:r>
            <a:endParaRPr lang="en-US" sz="1000" b="1" dirty="0">
              <a:solidFill>
                <a:srgbClr val="0050AA"/>
              </a:solidFill>
            </a:endParaRPr>
          </a:p>
        </p:txBody>
      </p:sp>
      <p:graphicFrame>
        <p:nvGraphicFramePr>
          <p:cNvPr id="6" name="Chart 5"/>
          <p:cNvGraphicFramePr/>
          <p:nvPr/>
        </p:nvGraphicFramePr>
        <p:xfrm>
          <a:off x="4899660" y="1668780"/>
          <a:ext cx="3832860" cy="4358640"/>
        </p:xfrm>
        <a:graphic>
          <a:graphicData uri="http://schemas.openxmlformats.org/drawingml/2006/chart">
            <c:chart xmlns:c="http://schemas.openxmlformats.org/drawingml/2006/chart" xmlns:r="http://schemas.openxmlformats.org/officeDocument/2006/relationships" r:id="rId3"/>
          </a:graphicData>
        </a:graphic>
      </p:graphicFrame>
      <p:cxnSp>
        <p:nvCxnSpPr>
          <p:cNvPr id="8" name="Straight Connector 7"/>
          <p:cNvCxnSpPr/>
          <p:nvPr/>
        </p:nvCxnSpPr>
        <p:spPr>
          <a:xfrm>
            <a:off x="5547360" y="2476500"/>
            <a:ext cx="2446020" cy="15240"/>
          </a:xfrm>
          <a:prstGeom prst="line">
            <a:avLst/>
          </a:prstGeom>
          <a:ln w="38100">
            <a:solidFill>
              <a:srgbClr val="FFC000"/>
            </a:solidFill>
            <a:prstDash val="solid"/>
          </a:ln>
        </p:spPr>
        <p:style>
          <a:lnRef idx="1">
            <a:schemeClr val="accent1"/>
          </a:lnRef>
          <a:fillRef idx="0">
            <a:schemeClr val="accent1"/>
          </a:fillRef>
          <a:effectRef idx="0">
            <a:schemeClr val="accent1"/>
          </a:effectRef>
          <a:fontRef idx="minor">
            <a:schemeClr val="tx1"/>
          </a:fontRef>
        </p:style>
      </p:cxnSp>
      <p:sp>
        <p:nvSpPr>
          <p:cNvPr id="9" name="TextBox 8"/>
          <p:cNvSpPr txBox="1"/>
          <p:nvPr/>
        </p:nvSpPr>
        <p:spPr>
          <a:xfrm>
            <a:off x="5821680" y="2171700"/>
            <a:ext cx="1958340" cy="307777"/>
          </a:xfrm>
          <a:prstGeom prst="rect">
            <a:avLst/>
          </a:prstGeom>
          <a:noFill/>
        </p:spPr>
        <p:txBody>
          <a:bodyPr wrap="square" rtlCol="0">
            <a:spAutoFit/>
          </a:bodyPr>
          <a:lstStyle/>
          <a:p>
            <a:pPr algn="ctr"/>
            <a:r>
              <a:rPr lang="en-US" sz="1400" b="1" dirty="0" smtClean="0">
                <a:solidFill>
                  <a:srgbClr val="FFC000"/>
                </a:solidFill>
                <a:effectLst>
                  <a:outerShdw blurRad="38100" dist="38100" dir="2700000" algn="tl">
                    <a:srgbClr val="000000">
                      <a:alpha val="43137"/>
                    </a:srgbClr>
                  </a:outerShdw>
                </a:effectLst>
              </a:rPr>
              <a:t>2022 Mandate</a:t>
            </a:r>
            <a:endParaRPr lang="en-US" sz="1400" b="1" dirty="0">
              <a:solidFill>
                <a:srgbClr val="FFC000"/>
              </a:solidFill>
              <a:effectLst>
                <a:outerShdw blurRad="38100" dist="38100" dir="2700000" algn="tl">
                  <a:srgbClr val="000000">
                    <a:alpha val="43137"/>
                  </a:srgbClr>
                </a:outerShdw>
              </a:effectLst>
            </a:endParaRPr>
          </a:p>
        </p:txBody>
      </p:sp>
      <p:sp>
        <p:nvSpPr>
          <p:cNvPr id="10" name="TextBox 9"/>
          <p:cNvSpPr txBox="1"/>
          <p:nvPr/>
        </p:nvSpPr>
        <p:spPr>
          <a:xfrm>
            <a:off x="6972300" y="4511040"/>
            <a:ext cx="1135380" cy="523220"/>
          </a:xfrm>
          <a:prstGeom prst="rect">
            <a:avLst/>
          </a:prstGeom>
          <a:noFill/>
        </p:spPr>
        <p:txBody>
          <a:bodyPr wrap="square" rtlCol="0">
            <a:spAutoFit/>
          </a:bodyPr>
          <a:lstStyle/>
          <a:p>
            <a:pPr algn="ctr"/>
            <a:r>
              <a:rPr lang="en-US" sz="1400" b="1" dirty="0" smtClean="0">
                <a:effectLst>
                  <a:outerShdw blurRad="38100" dist="38100" dir="2700000" algn="tl">
                    <a:srgbClr val="000000">
                      <a:alpha val="43137"/>
                    </a:srgbClr>
                  </a:outerShdw>
                </a:effectLst>
              </a:rPr>
              <a:t>Corn Ethanol</a:t>
            </a:r>
            <a:endParaRPr lang="en-US" sz="1400" b="1" dirty="0">
              <a:effectLst>
                <a:outerShdw blurRad="38100" dist="38100" dir="2700000" algn="tl">
                  <a:srgbClr val="000000">
                    <a:alpha val="43137"/>
                  </a:srgbClr>
                </a:outerShdw>
              </a:effectLst>
            </a:endParaRPr>
          </a:p>
        </p:txBody>
      </p:sp>
      <p:sp>
        <p:nvSpPr>
          <p:cNvPr id="11" name="TextBox 10"/>
          <p:cNvSpPr txBox="1"/>
          <p:nvPr/>
        </p:nvSpPr>
        <p:spPr>
          <a:xfrm>
            <a:off x="7901940" y="4030980"/>
            <a:ext cx="1135380" cy="307777"/>
          </a:xfrm>
          <a:prstGeom prst="rect">
            <a:avLst/>
          </a:prstGeom>
          <a:noFill/>
        </p:spPr>
        <p:txBody>
          <a:bodyPr wrap="square" rtlCol="0">
            <a:spAutoFit/>
          </a:bodyPr>
          <a:lstStyle/>
          <a:p>
            <a:r>
              <a:rPr lang="en-US" sz="1400" b="1" dirty="0" smtClean="0">
                <a:effectLst>
                  <a:outerShdw blurRad="38100" dist="38100" dir="2700000" algn="tl">
                    <a:srgbClr val="000000">
                      <a:alpha val="43137"/>
                    </a:srgbClr>
                  </a:outerShdw>
                </a:effectLst>
              </a:rPr>
              <a:t>Imports</a:t>
            </a:r>
            <a:endParaRPr lang="en-US" sz="1400" b="1" dirty="0">
              <a:effectLst>
                <a:outerShdw blurRad="38100" dist="38100" dir="2700000" algn="tl">
                  <a:srgbClr val="000000">
                    <a:alpha val="43137"/>
                  </a:srgbClr>
                </a:outerShdw>
              </a:effectLst>
            </a:endParaRPr>
          </a:p>
        </p:txBody>
      </p:sp>
      <p:sp>
        <p:nvSpPr>
          <p:cNvPr id="12" name="TextBox 11"/>
          <p:cNvSpPr txBox="1"/>
          <p:nvPr/>
        </p:nvSpPr>
        <p:spPr>
          <a:xfrm>
            <a:off x="6979920" y="3672840"/>
            <a:ext cx="1135380" cy="523220"/>
          </a:xfrm>
          <a:prstGeom prst="rect">
            <a:avLst/>
          </a:prstGeom>
          <a:noFill/>
        </p:spPr>
        <p:txBody>
          <a:bodyPr wrap="square" rtlCol="0">
            <a:spAutoFit/>
          </a:bodyPr>
          <a:lstStyle/>
          <a:p>
            <a:pPr algn="ctr"/>
            <a:r>
              <a:rPr lang="en-US" sz="1400" b="1" dirty="0" smtClean="0">
                <a:effectLst>
                  <a:outerShdw blurRad="38100" dist="38100" dir="2700000" algn="tl">
                    <a:srgbClr val="000000">
                      <a:alpha val="43137"/>
                    </a:srgbClr>
                  </a:outerShdw>
                </a:effectLst>
              </a:rPr>
              <a:t>Other Ethanol</a:t>
            </a:r>
            <a:endParaRPr lang="en-US" sz="1400" b="1" dirty="0">
              <a:effectLst>
                <a:outerShdw blurRad="38100" dist="38100" dir="2700000" algn="tl">
                  <a:srgbClr val="000000">
                    <a:alpha val="43137"/>
                  </a:srgbClr>
                </a:outerShdw>
              </a:effectLst>
            </a:endParaRPr>
          </a:p>
        </p:txBody>
      </p:sp>
      <p:sp>
        <p:nvSpPr>
          <p:cNvPr id="13" name="TextBox 12"/>
          <p:cNvSpPr txBox="1"/>
          <p:nvPr/>
        </p:nvSpPr>
        <p:spPr>
          <a:xfrm>
            <a:off x="7818120" y="3086100"/>
            <a:ext cx="1135380" cy="523220"/>
          </a:xfrm>
          <a:prstGeom prst="rect">
            <a:avLst/>
          </a:prstGeom>
          <a:noFill/>
        </p:spPr>
        <p:txBody>
          <a:bodyPr wrap="square" rtlCol="0">
            <a:spAutoFit/>
          </a:bodyPr>
          <a:lstStyle/>
          <a:p>
            <a:r>
              <a:rPr lang="en-US" sz="1400" b="1" dirty="0" smtClean="0">
                <a:effectLst>
                  <a:outerShdw blurRad="38100" dist="38100" dir="2700000" algn="tl">
                    <a:srgbClr val="000000">
                      <a:alpha val="43137"/>
                    </a:srgbClr>
                  </a:outerShdw>
                </a:effectLst>
              </a:rPr>
              <a:t>Other </a:t>
            </a:r>
            <a:r>
              <a:rPr lang="en-US" sz="1400" b="1" dirty="0" err="1" smtClean="0">
                <a:effectLst>
                  <a:outerShdw blurRad="38100" dist="38100" dir="2700000" algn="tl">
                    <a:srgbClr val="000000">
                      <a:alpha val="43137"/>
                    </a:srgbClr>
                  </a:outerShdw>
                </a:effectLst>
              </a:rPr>
              <a:t>Biofuels</a:t>
            </a:r>
            <a:endParaRPr lang="en-US" sz="1400" b="1" dirty="0">
              <a:effectLst>
                <a:outerShdw blurRad="38100" dist="38100" dir="2700000" algn="tl">
                  <a:srgbClr val="000000">
                    <a:alpha val="43137"/>
                  </a:srgbClr>
                </a:outerShdw>
              </a:effectLst>
            </a:endParaRPr>
          </a:p>
        </p:txBody>
      </p:sp>
    </p:spTree>
  </p:cSld>
  <p:clrMapOvr>
    <a:masterClrMapping/>
  </p:clrMapOvr>
  <p:transition spd="slow">
    <p:fade/>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0"/>
          </p:nvPr>
        </p:nvSpPr>
        <p:spPr/>
        <p:txBody>
          <a:bodyPr/>
          <a:lstStyle/>
          <a:p>
            <a:pPr>
              <a:defRPr/>
            </a:pPr>
            <a:r>
              <a:rPr lang="en-US" smtClean="0"/>
              <a:t>© 2009 Chevron Corporation</a:t>
            </a:r>
            <a:endParaRPr lang="en-US" dirty="0"/>
          </a:p>
        </p:txBody>
      </p:sp>
      <p:graphicFrame>
        <p:nvGraphicFramePr>
          <p:cNvPr id="3" name="Chart 2"/>
          <p:cNvGraphicFramePr/>
          <p:nvPr/>
        </p:nvGraphicFramePr>
        <p:xfrm>
          <a:off x="320040" y="1595120"/>
          <a:ext cx="4099560" cy="4584700"/>
        </p:xfrm>
        <a:graphic>
          <a:graphicData uri="http://schemas.openxmlformats.org/drawingml/2006/chart">
            <c:chart xmlns:c="http://schemas.openxmlformats.org/drawingml/2006/chart" xmlns:r="http://schemas.openxmlformats.org/officeDocument/2006/relationships" r:id="rId3"/>
          </a:graphicData>
        </a:graphic>
      </p:graphicFrame>
      <p:sp>
        <p:nvSpPr>
          <p:cNvPr id="4" name="TextBox 3"/>
          <p:cNvSpPr txBox="1"/>
          <p:nvPr/>
        </p:nvSpPr>
        <p:spPr>
          <a:xfrm>
            <a:off x="2827020" y="4792980"/>
            <a:ext cx="1485900" cy="584775"/>
          </a:xfrm>
          <a:prstGeom prst="rect">
            <a:avLst/>
          </a:prstGeom>
          <a:noFill/>
        </p:spPr>
        <p:txBody>
          <a:bodyPr wrap="square" rtlCol="0">
            <a:spAutoFit/>
          </a:bodyPr>
          <a:lstStyle/>
          <a:p>
            <a:pPr algn="ctr"/>
            <a:r>
              <a:rPr lang="en-US" sz="1600" b="1" dirty="0" smtClean="0">
                <a:effectLst>
                  <a:outerShdw blurRad="38100" dist="38100" dir="2700000" algn="tl">
                    <a:srgbClr val="000000">
                      <a:alpha val="43137"/>
                    </a:srgbClr>
                  </a:outerShdw>
                </a:effectLst>
              </a:rPr>
              <a:t>Power Generation</a:t>
            </a:r>
            <a:endParaRPr lang="en-US" sz="1600" b="1" dirty="0">
              <a:effectLst>
                <a:outerShdw blurRad="38100" dist="38100" dir="2700000" algn="tl">
                  <a:srgbClr val="000000">
                    <a:alpha val="43137"/>
                  </a:srgbClr>
                </a:outerShdw>
              </a:effectLst>
            </a:endParaRPr>
          </a:p>
        </p:txBody>
      </p:sp>
      <p:sp>
        <p:nvSpPr>
          <p:cNvPr id="5" name="TextBox 4"/>
          <p:cNvSpPr txBox="1"/>
          <p:nvPr/>
        </p:nvSpPr>
        <p:spPr>
          <a:xfrm>
            <a:off x="2880360" y="4000500"/>
            <a:ext cx="1485900" cy="338554"/>
          </a:xfrm>
          <a:prstGeom prst="rect">
            <a:avLst/>
          </a:prstGeom>
          <a:noFill/>
        </p:spPr>
        <p:txBody>
          <a:bodyPr wrap="square" rtlCol="0">
            <a:spAutoFit/>
          </a:bodyPr>
          <a:lstStyle/>
          <a:p>
            <a:pPr algn="ctr"/>
            <a:r>
              <a:rPr lang="en-US" sz="1600" b="1" dirty="0" smtClean="0">
                <a:effectLst>
                  <a:outerShdw blurRad="38100" dist="38100" dir="2700000" algn="tl">
                    <a:srgbClr val="000000">
                      <a:alpha val="43137"/>
                    </a:srgbClr>
                  </a:outerShdw>
                </a:effectLst>
              </a:rPr>
              <a:t>Industrial</a:t>
            </a:r>
            <a:endParaRPr lang="en-US" sz="1600" b="1" dirty="0">
              <a:effectLst>
                <a:outerShdw blurRad="38100" dist="38100" dir="2700000" algn="tl">
                  <a:srgbClr val="000000">
                    <a:alpha val="43137"/>
                  </a:srgbClr>
                </a:outerShdw>
              </a:effectLst>
            </a:endParaRPr>
          </a:p>
        </p:txBody>
      </p:sp>
      <p:sp>
        <p:nvSpPr>
          <p:cNvPr id="6" name="TextBox 5"/>
          <p:cNvSpPr txBox="1"/>
          <p:nvPr/>
        </p:nvSpPr>
        <p:spPr>
          <a:xfrm>
            <a:off x="4175760" y="2598420"/>
            <a:ext cx="1723644" cy="584775"/>
          </a:xfrm>
          <a:prstGeom prst="rect">
            <a:avLst/>
          </a:prstGeom>
          <a:noFill/>
        </p:spPr>
        <p:txBody>
          <a:bodyPr wrap="square" rtlCol="0">
            <a:spAutoFit/>
          </a:bodyPr>
          <a:lstStyle/>
          <a:p>
            <a:r>
              <a:rPr lang="en-US" sz="1600" b="1" dirty="0" smtClean="0">
                <a:effectLst>
                  <a:outerShdw blurRad="38100" dist="38100" dir="2700000" algn="tl">
                    <a:srgbClr val="000000">
                      <a:alpha val="43137"/>
                    </a:srgbClr>
                  </a:outerShdw>
                </a:effectLst>
              </a:rPr>
              <a:t>Residential &amp; Commercial</a:t>
            </a:r>
            <a:endParaRPr lang="en-US" sz="1600" b="1" dirty="0">
              <a:effectLst>
                <a:outerShdw blurRad="38100" dist="38100" dir="2700000" algn="tl">
                  <a:srgbClr val="000000">
                    <a:alpha val="43137"/>
                  </a:srgbClr>
                </a:outerShdw>
              </a:effectLst>
            </a:endParaRPr>
          </a:p>
        </p:txBody>
      </p:sp>
      <p:sp>
        <p:nvSpPr>
          <p:cNvPr id="7" name="TextBox 6"/>
          <p:cNvSpPr txBox="1"/>
          <p:nvPr/>
        </p:nvSpPr>
        <p:spPr>
          <a:xfrm>
            <a:off x="2971800" y="2324100"/>
            <a:ext cx="1219200" cy="338554"/>
          </a:xfrm>
          <a:prstGeom prst="rect">
            <a:avLst/>
          </a:prstGeom>
          <a:noFill/>
        </p:spPr>
        <p:txBody>
          <a:bodyPr wrap="square" rtlCol="0">
            <a:spAutoFit/>
          </a:bodyPr>
          <a:lstStyle/>
          <a:p>
            <a:pPr algn="ctr"/>
            <a:r>
              <a:rPr lang="en-US" sz="1600" b="1" dirty="0" smtClean="0">
                <a:effectLst>
                  <a:outerShdw blurRad="38100" dist="38100" dir="2700000" algn="tl">
                    <a:srgbClr val="000000">
                      <a:alpha val="43137"/>
                    </a:srgbClr>
                  </a:outerShdw>
                </a:effectLst>
              </a:rPr>
              <a:t>Other</a:t>
            </a:r>
            <a:endParaRPr lang="en-US" sz="1600" b="1" dirty="0">
              <a:effectLst>
                <a:outerShdw blurRad="38100" dist="38100" dir="2700000" algn="tl">
                  <a:srgbClr val="000000">
                    <a:alpha val="43137"/>
                  </a:srgbClr>
                </a:outerShdw>
              </a:effectLst>
            </a:endParaRPr>
          </a:p>
        </p:txBody>
      </p:sp>
      <p:sp>
        <p:nvSpPr>
          <p:cNvPr id="8" name="Title 1"/>
          <p:cNvSpPr txBox="1">
            <a:spLocks/>
          </p:cNvSpPr>
          <p:nvPr/>
        </p:nvSpPr>
        <p:spPr>
          <a:xfrm>
            <a:off x="227013" y="227013"/>
            <a:ext cx="7697787" cy="987425"/>
          </a:xfrm>
          <a:prstGeom prst="rect">
            <a:avLst/>
          </a:prstGeom>
        </p:spPr>
        <p:txBody>
          <a:bodyPr/>
          <a:lstStyle/>
          <a:p>
            <a:pPr marL="0" marR="0" lvl="0" indent="0" algn="l" defTabSz="914400" rtl="0" eaLnBrk="1" fontAlgn="base" latinLnBrk="0" hangingPunct="1">
              <a:lnSpc>
                <a:spcPct val="100000"/>
              </a:lnSpc>
              <a:spcBef>
                <a:spcPct val="0"/>
              </a:spcBef>
              <a:spcAft>
                <a:spcPct val="0"/>
              </a:spcAft>
              <a:buClrTx/>
              <a:buSzTx/>
              <a:buFontTx/>
              <a:buNone/>
              <a:tabLst/>
              <a:defRPr/>
            </a:pPr>
            <a:r>
              <a:rPr lang="en-US" sz="2800" kern="0" dirty="0" smtClean="0">
                <a:solidFill>
                  <a:schemeClr val="tx2"/>
                </a:solidFill>
                <a:latin typeface="+mj-lt"/>
                <a:ea typeface="+mj-ea"/>
                <a:cs typeface="+mj-cs"/>
              </a:rPr>
              <a:t>Industrial and Power Generation Drive Growth in U.S. Natural Gas Demand</a:t>
            </a:r>
            <a:endParaRPr kumimoji="0" lang="en-US" sz="2800" b="0" i="0" u="none" strike="noStrike" kern="0" cap="none" spc="0" normalizeH="0" baseline="0" noProof="0" dirty="0" smtClean="0">
              <a:ln>
                <a:noFill/>
              </a:ln>
              <a:solidFill>
                <a:schemeClr val="tx2"/>
              </a:solidFill>
              <a:effectLst/>
              <a:uLnTx/>
              <a:uFillTx/>
              <a:latin typeface="+mj-lt"/>
              <a:ea typeface="+mj-ea"/>
              <a:cs typeface="+mj-cs"/>
            </a:endParaRPr>
          </a:p>
        </p:txBody>
      </p:sp>
      <p:sp>
        <p:nvSpPr>
          <p:cNvPr id="9" name="Rectangle 37"/>
          <p:cNvSpPr>
            <a:spLocks noChangeArrowheads="1"/>
          </p:cNvSpPr>
          <p:nvPr/>
        </p:nvSpPr>
        <p:spPr bwMode="auto">
          <a:xfrm>
            <a:off x="5486400" y="6477000"/>
            <a:ext cx="3491340" cy="153888"/>
          </a:xfrm>
          <a:prstGeom prst="rect">
            <a:avLst/>
          </a:prstGeom>
          <a:noFill/>
          <a:ln w="9525">
            <a:noFill/>
            <a:miter lim="800000"/>
            <a:headEnd/>
            <a:tailEnd/>
          </a:ln>
        </p:spPr>
        <p:txBody>
          <a:bodyPr wrap="none" lIns="0" tIns="0" rIns="0" bIns="0">
            <a:spAutoFit/>
          </a:bodyPr>
          <a:lstStyle/>
          <a:p>
            <a:r>
              <a:rPr lang="en-US" sz="1000" dirty="0">
                <a:solidFill>
                  <a:srgbClr val="0050AA"/>
                </a:solidFill>
              </a:rPr>
              <a:t>Source: EIA Annual Energy </a:t>
            </a:r>
            <a:r>
              <a:rPr lang="en-US" sz="1000" dirty="0" smtClean="0">
                <a:solidFill>
                  <a:srgbClr val="0050AA"/>
                </a:solidFill>
              </a:rPr>
              <a:t>Outlook 2010 &amp; Chevron Analysis</a:t>
            </a:r>
            <a:endParaRPr lang="en-US" sz="1000" b="1" dirty="0">
              <a:solidFill>
                <a:srgbClr val="0050AA"/>
              </a:solidFill>
            </a:endParaRPr>
          </a:p>
        </p:txBody>
      </p:sp>
      <p:graphicFrame>
        <p:nvGraphicFramePr>
          <p:cNvPr id="10" name="Object 5"/>
          <p:cNvGraphicFramePr>
            <a:graphicFrameLocks noChangeAspect="1"/>
          </p:cNvGraphicFramePr>
          <p:nvPr/>
        </p:nvGraphicFramePr>
        <p:xfrm>
          <a:off x="5735320" y="3223260"/>
          <a:ext cx="3035300" cy="1963738"/>
        </p:xfrm>
        <a:graphic>
          <a:graphicData uri="http://schemas.openxmlformats.org/presentationml/2006/ole">
            <p:oleObj spid="_x0000_s148482" name="Chart" r:id="rId4" imgW="8610600" imgH="5896056" progId="MSGraph.Chart.8">
              <p:embed followColorScheme="full"/>
            </p:oleObj>
          </a:graphicData>
        </a:graphic>
      </p:graphicFrame>
      <p:sp>
        <p:nvSpPr>
          <p:cNvPr id="11" name="Text Box 11"/>
          <p:cNvSpPr txBox="1">
            <a:spLocks noChangeArrowheads="1"/>
          </p:cNvSpPr>
          <p:nvPr/>
        </p:nvSpPr>
        <p:spPr bwMode="auto">
          <a:xfrm>
            <a:off x="6080760" y="5821045"/>
            <a:ext cx="2590800" cy="320675"/>
          </a:xfrm>
          <a:prstGeom prst="rect">
            <a:avLst/>
          </a:prstGeom>
          <a:noFill/>
          <a:ln w="9525">
            <a:noFill/>
            <a:miter lim="800000"/>
            <a:headEnd/>
            <a:tailEnd/>
          </a:ln>
        </p:spPr>
        <p:txBody>
          <a:bodyPr>
            <a:spAutoFit/>
          </a:bodyPr>
          <a:lstStyle/>
          <a:p>
            <a:r>
              <a:rPr lang="en-US" sz="1500" dirty="0">
                <a:effectLst>
                  <a:outerShdw blurRad="38100" dist="38100" dir="2700000" algn="tl">
                    <a:srgbClr val="000000">
                      <a:alpha val="43137"/>
                    </a:srgbClr>
                  </a:outerShdw>
                </a:effectLst>
              </a:rPr>
              <a:t>* Includes pumped storage</a:t>
            </a:r>
          </a:p>
        </p:txBody>
      </p:sp>
      <p:sp>
        <p:nvSpPr>
          <p:cNvPr id="12" name="Text Box 12"/>
          <p:cNvSpPr txBox="1">
            <a:spLocks noChangeArrowheads="1"/>
          </p:cNvSpPr>
          <p:nvPr/>
        </p:nvSpPr>
        <p:spPr bwMode="auto">
          <a:xfrm>
            <a:off x="7399020" y="2994660"/>
            <a:ext cx="1600200" cy="581025"/>
          </a:xfrm>
          <a:prstGeom prst="rect">
            <a:avLst/>
          </a:prstGeom>
          <a:noFill/>
          <a:ln w="9525">
            <a:noFill/>
            <a:miter lim="800000"/>
            <a:headEnd/>
            <a:tailEnd/>
          </a:ln>
        </p:spPr>
        <p:txBody>
          <a:bodyPr>
            <a:spAutoFit/>
          </a:bodyPr>
          <a:lstStyle/>
          <a:p>
            <a:pPr algn="ctr"/>
            <a:r>
              <a:rPr lang="en-US" sz="1600">
                <a:effectLst>
                  <a:outerShdw blurRad="38100" dist="38100" dir="2700000" algn="tl">
                    <a:srgbClr val="000000">
                      <a:alpha val="43137"/>
                    </a:srgbClr>
                  </a:outerShdw>
                </a:effectLst>
              </a:rPr>
              <a:t>Coal</a:t>
            </a:r>
          </a:p>
          <a:p>
            <a:pPr algn="ctr"/>
            <a:r>
              <a:rPr lang="en-US" sz="1600">
                <a:effectLst>
                  <a:outerShdw blurRad="38100" dist="38100" dir="2700000" algn="tl">
                    <a:srgbClr val="000000">
                      <a:alpha val="43137"/>
                    </a:srgbClr>
                  </a:outerShdw>
                </a:effectLst>
              </a:rPr>
              <a:t>31  (12%)</a:t>
            </a:r>
          </a:p>
        </p:txBody>
      </p:sp>
      <p:sp>
        <p:nvSpPr>
          <p:cNvPr id="13" name="Text Box 13"/>
          <p:cNvSpPr txBox="1">
            <a:spLocks noChangeArrowheads="1"/>
          </p:cNvSpPr>
          <p:nvPr/>
        </p:nvSpPr>
        <p:spPr bwMode="auto">
          <a:xfrm>
            <a:off x="7246620" y="4975860"/>
            <a:ext cx="1600200" cy="581025"/>
          </a:xfrm>
          <a:prstGeom prst="rect">
            <a:avLst/>
          </a:prstGeom>
          <a:noFill/>
          <a:ln w="9525">
            <a:noFill/>
            <a:miter lim="800000"/>
            <a:headEnd/>
            <a:tailEnd/>
          </a:ln>
        </p:spPr>
        <p:txBody>
          <a:bodyPr>
            <a:spAutoFit/>
          </a:bodyPr>
          <a:lstStyle/>
          <a:p>
            <a:pPr algn="ctr"/>
            <a:r>
              <a:rPr lang="en-US" sz="1600">
                <a:effectLst>
                  <a:outerShdw blurRad="38100" dist="38100" dir="2700000" algn="tl">
                    <a:srgbClr val="000000">
                      <a:alpha val="43137"/>
                    </a:srgbClr>
                  </a:outerShdw>
                </a:effectLst>
              </a:rPr>
              <a:t>Natural gas</a:t>
            </a:r>
          </a:p>
          <a:p>
            <a:pPr algn="ctr"/>
            <a:r>
              <a:rPr lang="en-US" sz="1600">
                <a:effectLst>
                  <a:outerShdw blurRad="38100" dist="38100" dir="2700000" algn="tl">
                    <a:srgbClr val="000000">
                      <a:alpha val="43137"/>
                    </a:srgbClr>
                  </a:outerShdw>
                </a:effectLst>
              </a:rPr>
              <a:t>116  (46%)</a:t>
            </a:r>
          </a:p>
        </p:txBody>
      </p:sp>
      <p:sp>
        <p:nvSpPr>
          <p:cNvPr id="14" name="Text Box 14"/>
          <p:cNvSpPr txBox="1">
            <a:spLocks noChangeArrowheads="1"/>
          </p:cNvSpPr>
          <p:nvPr/>
        </p:nvSpPr>
        <p:spPr bwMode="auto">
          <a:xfrm>
            <a:off x="6865620" y="2461260"/>
            <a:ext cx="1600200" cy="581025"/>
          </a:xfrm>
          <a:prstGeom prst="rect">
            <a:avLst/>
          </a:prstGeom>
          <a:noFill/>
          <a:ln w="9525">
            <a:noFill/>
            <a:miter lim="800000"/>
            <a:headEnd/>
            <a:tailEnd/>
          </a:ln>
        </p:spPr>
        <p:txBody>
          <a:bodyPr>
            <a:spAutoFit/>
          </a:bodyPr>
          <a:lstStyle/>
          <a:p>
            <a:pPr algn="ctr"/>
            <a:r>
              <a:rPr lang="en-US" sz="1600">
                <a:effectLst>
                  <a:outerShdw blurRad="38100" dist="38100" dir="2700000" algn="tl">
                    <a:srgbClr val="000000">
                      <a:alpha val="43137"/>
                    </a:srgbClr>
                  </a:outerShdw>
                </a:effectLst>
              </a:rPr>
              <a:t>Hydropower*</a:t>
            </a:r>
          </a:p>
          <a:p>
            <a:pPr algn="ctr"/>
            <a:r>
              <a:rPr lang="en-US" sz="1600">
                <a:effectLst>
                  <a:outerShdw blurRad="38100" dist="38100" dir="2700000" algn="tl">
                    <a:srgbClr val="000000">
                      <a:alpha val="43137"/>
                    </a:srgbClr>
                  </a:outerShdw>
                </a:effectLst>
              </a:rPr>
              <a:t>1  (0.4%)</a:t>
            </a:r>
          </a:p>
        </p:txBody>
      </p:sp>
      <p:sp>
        <p:nvSpPr>
          <p:cNvPr id="15" name="Text Box 15"/>
          <p:cNvSpPr txBox="1">
            <a:spLocks noChangeArrowheads="1"/>
          </p:cNvSpPr>
          <p:nvPr/>
        </p:nvSpPr>
        <p:spPr bwMode="auto">
          <a:xfrm>
            <a:off x="5970270" y="2842260"/>
            <a:ext cx="1600200" cy="581025"/>
          </a:xfrm>
          <a:prstGeom prst="rect">
            <a:avLst/>
          </a:prstGeom>
          <a:noFill/>
          <a:ln w="9525">
            <a:noFill/>
            <a:miter lim="800000"/>
            <a:headEnd/>
            <a:tailEnd/>
          </a:ln>
        </p:spPr>
        <p:txBody>
          <a:bodyPr>
            <a:spAutoFit/>
          </a:bodyPr>
          <a:lstStyle/>
          <a:p>
            <a:pPr algn="ctr"/>
            <a:r>
              <a:rPr lang="en-US" sz="1600">
                <a:effectLst>
                  <a:outerShdw blurRad="38100" dist="38100" dir="2700000" algn="tl">
                    <a:srgbClr val="000000">
                      <a:alpha val="43137"/>
                    </a:srgbClr>
                  </a:outerShdw>
                </a:effectLst>
              </a:rPr>
              <a:t>Nuclear</a:t>
            </a:r>
          </a:p>
          <a:p>
            <a:pPr algn="ctr"/>
            <a:r>
              <a:rPr lang="en-US" sz="1600">
                <a:effectLst>
                  <a:outerShdw blurRad="38100" dist="38100" dir="2700000" algn="tl">
                    <a:srgbClr val="000000">
                      <a:alpha val="43137"/>
                    </a:srgbClr>
                  </a:outerShdw>
                </a:effectLst>
              </a:rPr>
              <a:t>8  (3%)</a:t>
            </a:r>
          </a:p>
        </p:txBody>
      </p:sp>
      <p:sp>
        <p:nvSpPr>
          <p:cNvPr id="16" name="Text Box 17"/>
          <p:cNvSpPr txBox="1">
            <a:spLocks noChangeArrowheads="1"/>
          </p:cNvSpPr>
          <p:nvPr/>
        </p:nvSpPr>
        <p:spPr bwMode="auto">
          <a:xfrm>
            <a:off x="5768340" y="4823460"/>
            <a:ext cx="1600200" cy="581025"/>
          </a:xfrm>
          <a:prstGeom prst="rect">
            <a:avLst/>
          </a:prstGeom>
          <a:noFill/>
          <a:ln w="9525">
            <a:noFill/>
            <a:miter lim="800000"/>
            <a:headEnd/>
            <a:tailEnd/>
          </a:ln>
        </p:spPr>
        <p:txBody>
          <a:bodyPr>
            <a:spAutoFit/>
          </a:bodyPr>
          <a:lstStyle/>
          <a:p>
            <a:pPr algn="ctr"/>
            <a:r>
              <a:rPr lang="en-US" sz="1600">
                <a:effectLst>
                  <a:outerShdw blurRad="38100" dist="38100" dir="2700000" algn="tl">
                    <a:srgbClr val="000000">
                      <a:alpha val="43137"/>
                    </a:srgbClr>
                  </a:outerShdw>
                </a:effectLst>
              </a:rPr>
              <a:t>Other</a:t>
            </a:r>
          </a:p>
          <a:p>
            <a:pPr algn="ctr"/>
            <a:r>
              <a:rPr lang="en-US" sz="1600">
                <a:effectLst>
                  <a:outerShdw blurRad="38100" dist="38100" dir="2700000" algn="tl">
                    <a:srgbClr val="000000">
                      <a:alpha val="43137"/>
                    </a:srgbClr>
                  </a:outerShdw>
                </a:effectLst>
              </a:rPr>
              <a:t>2  (1%)</a:t>
            </a:r>
          </a:p>
        </p:txBody>
      </p:sp>
      <p:sp>
        <p:nvSpPr>
          <p:cNvPr id="17" name="Line 18"/>
          <p:cNvSpPr>
            <a:spLocks noChangeShapeType="1"/>
          </p:cNvSpPr>
          <p:nvPr/>
        </p:nvSpPr>
        <p:spPr bwMode="auto">
          <a:xfrm flipV="1">
            <a:off x="7246620" y="2994660"/>
            <a:ext cx="228600" cy="381000"/>
          </a:xfrm>
          <a:prstGeom prst="line">
            <a:avLst/>
          </a:prstGeom>
          <a:noFill/>
          <a:ln w="19050">
            <a:solidFill>
              <a:schemeClr val="tx1"/>
            </a:solidFill>
            <a:round/>
            <a:headEnd type="triangle" w="med" len="med"/>
            <a:tailEnd/>
          </a:ln>
        </p:spPr>
        <p:txBody>
          <a:bodyPr/>
          <a:lstStyle/>
          <a:p>
            <a:endParaRPr lang="en-US">
              <a:effectLst>
                <a:outerShdw blurRad="38100" dist="38100" dir="2700000" algn="tl">
                  <a:srgbClr val="000000">
                    <a:alpha val="43137"/>
                  </a:srgbClr>
                </a:outerShdw>
              </a:effectLst>
            </a:endParaRPr>
          </a:p>
        </p:txBody>
      </p:sp>
      <p:sp>
        <p:nvSpPr>
          <p:cNvPr id="18" name="Text Box 20"/>
          <p:cNvSpPr txBox="1">
            <a:spLocks noChangeArrowheads="1"/>
          </p:cNvSpPr>
          <p:nvPr/>
        </p:nvSpPr>
        <p:spPr bwMode="auto">
          <a:xfrm>
            <a:off x="6040438" y="1409700"/>
            <a:ext cx="2576512" cy="1015663"/>
          </a:xfrm>
          <a:prstGeom prst="rect">
            <a:avLst/>
          </a:prstGeom>
          <a:noFill/>
          <a:ln w="9525">
            <a:noFill/>
            <a:miter lim="800000"/>
            <a:headEnd/>
            <a:tailEnd/>
          </a:ln>
        </p:spPr>
        <p:txBody>
          <a:bodyPr>
            <a:spAutoFit/>
          </a:bodyPr>
          <a:lstStyle/>
          <a:p>
            <a:pPr algn="ctr"/>
            <a:r>
              <a:rPr lang="en-US" sz="2000" b="1" dirty="0" smtClean="0">
                <a:effectLst>
                  <a:outerShdw blurRad="38100" dist="38100" dir="2700000" algn="tl">
                    <a:srgbClr val="000000">
                      <a:alpha val="43137"/>
                    </a:srgbClr>
                  </a:outerShdw>
                </a:effectLst>
              </a:rPr>
              <a:t>Power Generation Capacity </a:t>
            </a:r>
            <a:r>
              <a:rPr lang="en-US" sz="2000" b="1" dirty="0">
                <a:effectLst>
                  <a:outerShdw blurRad="38100" dist="38100" dir="2700000" algn="tl">
                    <a:srgbClr val="000000">
                      <a:alpha val="43137"/>
                    </a:srgbClr>
                  </a:outerShdw>
                </a:effectLst>
              </a:rPr>
              <a:t>additions 2008 to 2035</a:t>
            </a:r>
          </a:p>
        </p:txBody>
      </p:sp>
      <p:sp>
        <p:nvSpPr>
          <p:cNvPr id="19" name="Text Box 22"/>
          <p:cNvSpPr txBox="1">
            <a:spLocks noChangeArrowheads="1"/>
          </p:cNvSpPr>
          <p:nvPr/>
        </p:nvSpPr>
        <p:spPr bwMode="auto">
          <a:xfrm>
            <a:off x="6027420" y="3832860"/>
            <a:ext cx="2438400" cy="533400"/>
          </a:xfrm>
          <a:prstGeom prst="rect">
            <a:avLst/>
          </a:prstGeom>
          <a:noFill/>
          <a:ln w="9525">
            <a:noFill/>
            <a:miter lim="800000"/>
            <a:headEnd/>
            <a:tailEnd/>
          </a:ln>
        </p:spPr>
        <p:txBody>
          <a:bodyPr>
            <a:spAutoFit/>
          </a:bodyPr>
          <a:lstStyle/>
          <a:p>
            <a:pPr algn="ctr">
              <a:lnSpc>
                <a:spcPct val="90000"/>
              </a:lnSpc>
            </a:pPr>
            <a:r>
              <a:rPr lang="en-US" sz="1600">
                <a:effectLst>
                  <a:outerShdw blurRad="38100" dist="38100" dir="2700000" algn="tl">
                    <a:srgbClr val="000000">
                      <a:alpha val="43137"/>
                    </a:srgbClr>
                  </a:outerShdw>
                </a:effectLst>
              </a:rPr>
              <a:t>250</a:t>
            </a:r>
          </a:p>
          <a:p>
            <a:pPr algn="ctr">
              <a:lnSpc>
                <a:spcPct val="90000"/>
              </a:lnSpc>
            </a:pPr>
            <a:r>
              <a:rPr lang="en-US" sz="1600">
                <a:effectLst>
                  <a:outerShdw blurRad="38100" dist="38100" dir="2700000" algn="tl">
                    <a:srgbClr val="000000">
                      <a:alpha val="43137"/>
                    </a:srgbClr>
                  </a:outerShdw>
                </a:effectLst>
              </a:rPr>
              <a:t>gigawatts</a:t>
            </a:r>
          </a:p>
        </p:txBody>
      </p:sp>
      <p:sp>
        <p:nvSpPr>
          <p:cNvPr id="20" name="Text Box 16"/>
          <p:cNvSpPr txBox="1">
            <a:spLocks noChangeArrowheads="1"/>
          </p:cNvSpPr>
          <p:nvPr/>
        </p:nvSpPr>
        <p:spPr bwMode="auto">
          <a:xfrm>
            <a:off x="5119688" y="3298190"/>
            <a:ext cx="1600200" cy="825500"/>
          </a:xfrm>
          <a:prstGeom prst="rect">
            <a:avLst/>
          </a:prstGeom>
          <a:noFill/>
          <a:ln w="9525">
            <a:noFill/>
            <a:miter lim="800000"/>
            <a:headEnd/>
            <a:tailEnd/>
          </a:ln>
        </p:spPr>
        <p:txBody>
          <a:bodyPr>
            <a:spAutoFit/>
          </a:bodyPr>
          <a:lstStyle/>
          <a:p>
            <a:pPr algn="ctr"/>
            <a:r>
              <a:rPr lang="en-US" sz="1600" b="1" dirty="0">
                <a:effectLst>
                  <a:outerShdw blurRad="38100" dist="38100" dir="2700000" algn="tl">
                    <a:srgbClr val="000000">
                      <a:alpha val="43137"/>
                    </a:srgbClr>
                  </a:outerShdw>
                </a:effectLst>
              </a:rPr>
              <a:t>Other </a:t>
            </a:r>
            <a:r>
              <a:rPr lang="en-US" sz="1600" b="1" dirty="0" err="1" smtClean="0">
                <a:effectLst>
                  <a:outerShdw blurRad="38100" dist="38100" dir="2700000" algn="tl">
                    <a:srgbClr val="000000">
                      <a:alpha val="43137"/>
                    </a:srgbClr>
                  </a:outerShdw>
                </a:effectLst>
              </a:rPr>
              <a:t>Renewables</a:t>
            </a:r>
            <a:endParaRPr lang="en-US" sz="1600" b="1" dirty="0">
              <a:effectLst>
                <a:outerShdw blurRad="38100" dist="38100" dir="2700000" algn="tl">
                  <a:srgbClr val="000000">
                    <a:alpha val="43137"/>
                  </a:srgbClr>
                </a:outerShdw>
              </a:effectLst>
            </a:endParaRPr>
          </a:p>
          <a:p>
            <a:pPr algn="ctr"/>
            <a:r>
              <a:rPr lang="en-US" sz="1600" b="1" dirty="0">
                <a:effectLst>
                  <a:outerShdw blurRad="38100" dist="38100" dir="2700000" algn="tl">
                    <a:srgbClr val="000000">
                      <a:alpha val="43137"/>
                    </a:srgbClr>
                  </a:outerShdw>
                </a:effectLst>
              </a:rPr>
              <a:t>92  (37%)</a:t>
            </a:r>
          </a:p>
        </p:txBody>
      </p:sp>
    </p:spTree>
  </p:cSld>
  <p:clrMapOvr>
    <a:masterClrMapping/>
  </p:clrMapOvr>
  <p:transition spd="slow">
    <p:fade/>
  </p:transition>
  <p:timing>
    <p:tnLst>
      <p:par>
        <p:cTn id="1" dur="indefinite" restart="never" nodeType="tmRoot"/>
      </p:par>
    </p:tnLst>
  </p:timing>
</p:sld>
</file>

<file path=ppt/theme/theme1.xml><?xml version="1.0" encoding="utf-8"?>
<a:theme xmlns:a="http://schemas.openxmlformats.org/drawingml/2006/main" name="Title Slide 28pt Arial">
  <a:themeElements>
    <a:clrScheme name="Default Design 1">
      <a:dk1>
        <a:srgbClr val="C2C2C2"/>
      </a:dk1>
      <a:lt1>
        <a:srgbClr val="FFFFFF"/>
      </a:lt1>
      <a:dk2>
        <a:srgbClr val="0050AA"/>
      </a:dk2>
      <a:lt2>
        <a:srgbClr val="009DD9"/>
      </a:lt2>
      <a:accent1>
        <a:srgbClr val="009DD9"/>
      </a:accent1>
      <a:accent2>
        <a:srgbClr val="8BDEFF"/>
      </a:accent2>
      <a:accent3>
        <a:srgbClr val="AAB3D2"/>
      </a:accent3>
      <a:accent4>
        <a:srgbClr val="DADADA"/>
      </a:accent4>
      <a:accent5>
        <a:srgbClr val="AACCE9"/>
      </a:accent5>
      <a:accent6>
        <a:srgbClr val="7DC9E7"/>
      </a:accent6>
      <a:hlink>
        <a:srgbClr val="7D7D7D"/>
      </a:hlink>
      <a:folHlink>
        <a:srgbClr val="F08400"/>
      </a:folHlink>
    </a:clrScheme>
    <a:fontScheme name="Default Design">
      <a:majorFont>
        <a:latin typeface="Arial"/>
        <a:ea typeface="Arial Unicode MS"/>
        <a:cs typeface="Arial Unicode MS"/>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C2C2C2"/>
        </a:dk1>
        <a:lt1>
          <a:srgbClr val="FFFFFF"/>
        </a:lt1>
        <a:dk2>
          <a:srgbClr val="0050AA"/>
        </a:dk2>
        <a:lt2>
          <a:srgbClr val="009DD9"/>
        </a:lt2>
        <a:accent1>
          <a:srgbClr val="009DD9"/>
        </a:accent1>
        <a:accent2>
          <a:srgbClr val="8BDEFF"/>
        </a:accent2>
        <a:accent3>
          <a:srgbClr val="AAB3D2"/>
        </a:accent3>
        <a:accent4>
          <a:srgbClr val="DADADA"/>
        </a:accent4>
        <a:accent5>
          <a:srgbClr val="AACCE9"/>
        </a:accent5>
        <a:accent6>
          <a:srgbClr val="7DC9E7"/>
        </a:accent6>
        <a:hlink>
          <a:srgbClr val="7D7D7D"/>
        </a:hlink>
        <a:folHlink>
          <a:srgbClr val="F084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Default Design 1">
    <a:dk1>
      <a:srgbClr val="C2C2C2"/>
    </a:dk1>
    <a:lt1>
      <a:srgbClr val="FFFFFF"/>
    </a:lt1>
    <a:dk2>
      <a:srgbClr val="0050AA"/>
    </a:dk2>
    <a:lt2>
      <a:srgbClr val="009DD9"/>
    </a:lt2>
    <a:accent1>
      <a:srgbClr val="009DD9"/>
    </a:accent1>
    <a:accent2>
      <a:srgbClr val="8BDEFF"/>
    </a:accent2>
    <a:accent3>
      <a:srgbClr val="AAB3D2"/>
    </a:accent3>
    <a:accent4>
      <a:srgbClr val="DADADA"/>
    </a:accent4>
    <a:accent5>
      <a:srgbClr val="AACCE9"/>
    </a:accent5>
    <a:accent6>
      <a:srgbClr val="7DC9E7"/>
    </a:accent6>
    <a:hlink>
      <a:srgbClr val="7D7D7D"/>
    </a:hlink>
    <a:folHlink>
      <a:srgbClr val="F08400"/>
    </a:folHlink>
  </a:clrScheme>
  <a:fontScheme name="Default Design">
    <a:majorFont>
      <a:latin typeface="Arial"/>
      <a:ea typeface="Arial Unicode MS"/>
      <a:cs typeface="Arial Unicode MS"/>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emplate>Title Slide 28pt Arial</Template>
  <TotalTime>4245</TotalTime>
  <Words>808</Words>
  <Application>Microsoft Office PowerPoint</Application>
  <PresentationFormat>On-screen Show (4:3)</PresentationFormat>
  <Paragraphs>144</Paragraphs>
  <Slides>11</Slides>
  <Notes>6</Notes>
  <HiddenSlides>0</HiddenSlides>
  <MMClips>0</MMClips>
  <ScaleCrop>false</ScaleCrop>
  <HeadingPairs>
    <vt:vector size="6" baseType="variant">
      <vt:variant>
        <vt:lpstr>Theme</vt:lpstr>
      </vt:variant>
      <vt:variant>
        <vt:i4>1</vt:i4>
      </vt:variant>
      <vt:variant>
        <vt:lpstr>Embedded OLE Servers</vt:lpstr>
      </vt:variant>
      <vt:variant>
        <vt:i4>2</vt:i4>
      </vt:variant>
      <vt:variant>
        <vt:lpstr>Slide Titles</vt:lpstr>
      </vt:variant>
      <vt:variant>
        <vt:i4>11</vt:i4>
      </vt:variant>
    </vt:vector>
  </HeadingPairs>
  <TitlesOfParts>
    <vt:vector size="14" baseType="lpstr">
      <vt:lpstr>Title Slide 28pt Arial</vt:lpstr>
      <vt:lpstr>Microsoft Office Excel 97-2003 Worksheet</vt:lpstr>
      <vt:lpstr>Chart</vt:lpstr>
      <vt:lpstr>Slide 1</vt:lpstr>
      <vt:lpstr>Key Messages</vt:lpstr>
      <vt:lpstr>Global Energy Demand Poised to Grow </vt:lpstr>
      <vt:lpstr>Long-Term Global Oil Supply Challenge</vt:lpstr>
      <vt:lpstr>All Sources of Energy Will be Required to Meet Projected Growth in U.S. Energy Demand</vt:lpstr>
      <vt:lpstr>Slide 6</vt:lpstr>
      <vt:lpstr>Recognizing Substitution toward Alternative Fuels in Transportation will Take Time. . .</vt:lpstr>
      <vt:lpstr>Slide 8</vt:lpstr>
      <vt:lpstr>Slide 9</vt:lpstr>
      <vt:lpstr>Unconventional Gas Drives Down U.S. Imports</vt:lpstr>
      <vt:lpstr>Slide 11</vt:lpstr>
    </vt:vector>
  </TitlesOfParts>
  <Company>Chevron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Slide 28pt Arial Line Two Line Three</dc:title>
  <dc:creator>Stephen Plumb</dc:creator>
  <cp:lastModifiedBy>Robert Schwiers</cp:lastModifiedBy>
  <cp:revision>351</cp:revision>
  <dcterms:created xsi:type="dcterms:W3CDTF">2009-07-27T16:50:28Z</dcterms:created>
  <dcterms:modified xsi:type="dcterms:W3CDTF">2010-05-04T17:12:08Z</dcterms:modified>
</cp:coreProperties>
</file>